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7" r:id="rId3"/>
    <p:sldId id="272" r:id="rId4"/>
    <p:sldId id="271" r:id="rId5"/>
    <p:sldId id="270" r:id="rId6"/>
    <p:sldId id="277" r:id="rId7"/>
    <p:sldId id="276" r:id="rId8"/>
    <p:sldId id="287" r:id="rId9"/>
    <p:sldId id="288" r:id="rId10"/>
    <p:sldId id="279" r:id="rId11"/>
    <p:sldId id="281" r:id="rId12"/>
    <p:sldId id="283" r:id="rId13"/>
    <p:sldId id="286" r:id="rId14"/>
    <p:sldId id="285" r:id="rId15"/>
    <p:sldId id="291" r:id="rId16"/>
    <p:sldId id="258" r:id="rId17"/>
    <p:sldId id="259" r:id="rId18"/>
    <p:sldId id="260" r:id="rId19"/>
    <p:sldId id="266" r:id="rId20"/>
    <p:sldId id="263" r:id="rId21"/>
    <p:sldId id="264" r:id="rId22"/>
    <p:sldId id="265" r:id="rId23"/>
    <p:sldId id="267" r:id="rId24"/>
    <p:sldId id="269" r:id="rId25"/>
    <p:sldId id="292" r:id="rId26"/>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804" y="7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0ACC4F-17C4-431A-912E-C6EFAE865D82}"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id-ID"/>
        </a:p>
      </dgm:t>
    </dgm:pt>
    <dgm:pt modelId="{A7EE468E-6518-466D-8F20-AF7E0B275268}">
      <dgm:prSet phldrT="[Text]">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id-ID" dirty="0" smtClean="0"/>
            <a:t>1</a:t>
          </a:r>
          <a:endParaRPr lang="id-ID" dirty="0"/>
        </a:p>
      </dgm:t>
    </dgm:pt>
    <dgm:pt modelId="{82571098-BFA0-49F1-B8C1-51CF6D553C5C}" type="parTrans" cxnId="{0EC8E89B-6F29-46D2-AABE-7CCD6EEA0BBC}">
      <dgm:prSet/>
      <dgm:spPr/>
      <dgm:t>
        <a:bodyPr/>
        <a:lstStyle/>
        <a:p>
          <a:endParaRPr lang="id-ID"/>
        </a:p>
      </dgm:t>
    </dgm:pt>
    <dgm:pt modelId="{5FCDFA77-5991-4462-BEF7-40C6565B4003}" type="sibTrans" cxnId="{0EC8E89B-6F29-46D2-AABE-7CCD6EEA0BBC}">
      <dgm:prSet/>
      <dgm:spPr/>
      <dgm:t>
        <a:bodyPr/>
        <a:lstStyle/>
        <a:p>
          <a:endParaRPr lang="id-ID"/>
        </a:p>
      </dgm:t>
    </dgm:pt>
    <dgm:pt modelId="{788CC574-8914-4659-BDA5-434D98B331D9}">
      <dgm:prSet phldrT="[Text]"/>
      <dgm:spPr/>
      <dgm:t>
        <a:bodyPr/>
        <a:lstStyle/>
        <a:p>
          <a:r>
            <a:rPr lang="id-ID" dirty="0" smtClean="0"/>
            <a:t>Memilih subyek penelitian</a:t>
          </a:r>
          <a:endParaRPr lang="id-ID" dirty="0"/>
        </a:p>
      </dgm:t>
    </dgm:pt>
    <dgm:pt modelId="{689BF159-3AEE-40BD-B1DD-1E19952816AE}" type="parTrans" cxnId="{9EFCABC9-53C2-4DD9-8DF8-BA9D270E116C}">
      <dgm:prSet/>
      <dgm:spPr/>
      <dgm:t>
        <a:bodyPr/>
        <a:lstStyle/>
        <a:p>
          <a:endParaRPr lang="id-ID"/>
        </a:p>
      </dgm:t>
    </dgm:pt>
    <dgm:pt modelId="{CBE02BC5-8ED4-4127-A481-C6C9B653FB6C}" type="sibTrans" cxnId="{9EFCABC9-53C2-4DD9-8DF8-BA9D270E116C}">
      <dgm:prSet/>
      <dgm:spPr/>
      <dgm:t>
        <a:bodyPr/>
        <a:lstStyle/>
        <a:p>
          <a:endParaRPr lang="id-ID"/>
        </a:p>
      </dgm:t>
    </dgm:pt>
    <dgm:pt modelId="{50FF8172-679E-4C5D-B663-050369BC01D1}">
      <dgm:prSet phldrT="[Text]">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id-ID" dirty="0" smtClean="0"/>
            <a:t>2</a:t>
          </a:r>
          <a:endParaRPr lang="id-ID" dirty="0"/>
        </a:p>
      </dgm:t>
    </dgm:pt>
    <dgm:pt modelId="{12492920-408D-40CE-B950-A7A08B3E21DA}" type="parTrans" cxnId="{16084950-3685-4D5F-8389-6189F3DB114D}">
      <dgm:prSet/>
      <dgm:spPr/>
      <dgm:t>
        <a:bodyPr/>
        <a:lstStyle/>
        <a:p>
          <a:endParaRPr lang="id-ID"/>
        </a:p>
      </dgm:t>
    </dgm:pt>
    <dgm:pt modelId="{F271FCE1-8F42-4710-AFE6-DEB7EB76B231}" type="sibTrans" cxnId="{16084950-3685-4D5F-8389-6189F3DB114D}">
      <dgm:prSet/>
      <dgm:spPr/>
      <dgm:t>
        <a:bodyPr/>
        <a:lstStyle/>
        <a:p>
          <a:endParaRPr lang="id-ID"/>
        </a:p>
      </dgm:t>
    </dgm:pt>
    <dgm:pt modelId="{BFC60422-630A-4CFC-A459-F24254392E87}">
      <dgm:prSet phldrT="[Text]"/>
      <dgm:spPr/>
      <dgm:t>
        <a:bodyPr/>
        <a:lstStyle/>
        <a:p>
          <a:r>
            <a:rPr lang="id-ID" dirty="0" smtClean="0"/>
            <a:t>Mempersempit topik</a:t>
          </a:r>
          <a:endParaRPr lang="id-ID" dirty="0"/>
        </a:p>
      </dgm:t>
    </dgm:pt>
    <dgm:pt modelId="{160148E3-110E-4B75-B221-3743382A0C75}" type="parTrans" cxnId="{04E8D166-5762-4C0B-B93A-6A6E0968BEC2}">
      <dgm:prSet/>
      <dgm:spPr/>
      <dgm:t>
        <a:bodyPr/>
        <a:lstStyle/>
        <a:p>
          <a:endParaRPr lang="id-ID"/>
        </a:p>
      </dgm:t>
    </dgm:pt>
    <dgm:pt modelId="{D12244A5-458E-44CC-BB24-664D666821D4}" type="sibTrans" cxnId="{04E8D166-5762-4C0B-B93A-6A6E0968BEC2}">
      <dgm:prSet/>
      <dgm:spPr/>
      <dgm:t>
        <a:bodyPr/>
        <a:lstStyle/>
        <a:p>
          <a:endParaRPr lang="id-ID"/>
        </a:p>
      </dgm:t>
    </dgm:pt>
    <dgm:pt modelId="{7CAE800E-9B38-4803-898A-FBF8134C8CCB}">
      <dgm:prSet phldrT="[Text]"/>
      <dgm:spPr/>
      <dgm:t>
        <a:bodyPr/>
        <a:lstStyle/>
        <a:p>
          <a:r>
            <a:rPr lang="id-ID" dirty="0" smtClean="0"/>
            <a:t>3</a:t>
          </a:r>
          <a:endParaRPr lang="id-ID" dirty="0"/>
        </a:p>
      </dgm:t>
    </dgm:pt>
    <dgm:pt modelId="{357BA5D7-3913-4A34-ABA7-0EAE3AD5278F}" type="parTrans" cxnId="{8E52EB30-7FBB-4B04-920F-994281CCBCD6}">
      <dgm:prSet/>
      <dgm:spPr/>
      <dgm:t>
        <a:bodyPr/>
        <a:lstStyle/>
        <a:p>
          <a:endParaRPr lang="id-ID"/>
        </a:p>
      </dgm:t>
    </dgm:pt>
    <dgm:pt modelId="{9E4DCABC-252A-4FC3-83C7-2BFA3480D990}" type="sibTrans" cxnId="{8E52EB30-7FBB-4B04-920F-994281CCBCD6}">
      <dgm:prSet/>
      <dgm:spPr/>
      <dgm:t>
        <a:bodyPr/>
        <a:lstStyle/>
        <a:p>
          <a:endParaRPr lang="id-ID"/>
        </a:p>
      </dgm:t>
    </dgm:pt>
    <dgm:pt modelId="{2CEFB573-257C-427D-A2FD-D0C2392AD055}">
      <dgm:prSet phldrT="[Text]"/>
      <dgm:spPr/>
      <dgm:t>
        <a:bodyPr/>
        <a:lstStyle/>
        <a:p>
          <a:r>
            <a:rPr lang="id-ID" dirty="0" smtClean="0"/>
            <a:t>Menyatakan tujuan (tentatif) skripsi</a:t>
          </a:r>
          <a:endParaRPr lang="id-ID" dirty="0"/>
        </a:p>
      </dgm:t>
    </dgm:pt>
    <dgm:pt modelId="{007BD8E9-32B6-4ACA-87C9-C719C4750182}" type="parTrans" cxnId="{065448A9-A273-4E00-8AFB-4AB3F60FA69E}">
      <dgm:prSet/>
      <dgm:spPr/>
      <dgm:t>
        <a:bodyPr/>
        <a:lstStyle/>
        <a:p>
          <a:endParaRPr lang="id-ID"/>
        </a:p>
      </dgm:t>
    </dgm:pt>
    <dgm:pt modelId="{48FE90FE-83F9-444A-9F45-378AABF44ACC}" type="sibTrans" cxnId="{065448A9-A273-4E00-8AFB-4AB3F60FA69E}">
      <dgm:prSet/>
      <dgm:spPr/>
      <dgm:t>
        <a:bodyPr/>
        <a:lstStyle/>
        <a:p>
          <a:endParaRPr lang="id-ID"/>
        </a:p>
      </dgm:t>
    </dgm:pt>
    <dgm:pt modelId="{7850E166-A667-4EFC-8613-E2D98C39C381}" type="pres">
      <dgm:prSet presAssocID="{690ACC4F-17C4-431A-912E-C6EFAE865D82}" presName="linearFlow" presStyleCnt="0">
        <dgm:presLayoutVars>
          <dgm:dir/>
          <dgm:animLvl val="lvl"/>
          <dgm:resizeHandles val="exact"/>
        </dgm:presLayoutVars>
      </dgm:prSet>
      <dgm:spPr/>
      <dgm:t>
        <a:bodyPr/>
        <a:lstStyle/>
        <a:p>
          <a:endParaRPr lang="id-ID"/>
        </a:p>
      </dgm:t>
    </dgm:pt>
    <dgm:pt modelId="{5BA0E665-4B73-481D-B6EB-9ECAC918DB86}" type="pres">
      <dgm:prSet presAssocID="{A7EE468E-6518-466D-8F20-AF7E0B275268}" presName="composite" presStyleCnt="0"/>
      <dgm:spPr/>
    </dgm:pt>
    <dgm:pt modelId="{4CED4212-8DC0-47D0-85AF-138628AD144F}" type="pres">
      <dgm:prSet presAssocID="{A7EE468E-6518-466D-8F20-AF7E0B275268}" presName="parentText" presStyleLbl="alignNode1" presStyleIdx="0" presStyleCnt="3">
        <dgm:presLayoutVars>
          <dgm:chMax val="1"/>
          <dgm:bulletEnabled val="1"/>
        </dgm:presLayoutVars>
      </dgm:prSet>
      <dgm:spPr/>
      <dgm:t>
        <a:bodyPr/>
        <a:lstStyle/>
        <a:p>
          <a:endParaRPr lang="id-ID"/>
        </a:p>
      </dgm:t>
    </dgm:pt>
    <dgm:pt modelId="{C0479B7D-ABD8-48A2-8AE7-C525E869C9CD}" type="pres">
      <dgm:prSet presAssocID="{A7EE468E-6518-466D-8F20-AF7E0B275268}" presName="descendantText" presStyleLbl="alignAcc1" presStyleIdx="0" presStyleCnt="3">
        <dgm:presLayoutVars>
          <dgm:bulletEnabled val="1"/>
        </dgm:presLayoutVars>
      </dgm:prSet>
      <dgm:spPr/>
      <dgm:t>
        <a:bodyPr/>
        <a:lstStyle/>
        <a:p>
          <a:endParaRPr lang="id-ID"/>
        </a:p>
      </dgm:t>
    </dgm:pt>
    <dgm:pt modelId="{F43DF682-9B79-47EE-A903-937E6E33EA82}" type="pres">
      <dgm:prSet presAssocID="{5FCDFA77-5991-4462-BEF7-40C6565B4003}" presName="sp" presStyleCnt="0"/>
      <dgm:spPr/>
    </dgm:pt>
    <dgm:pt modelId="{31125971-5E1E-45CF-9DEC-5D941F276713}" type="pres">
      <dgm:prSet presAssocID="{50FF8172-679E-4C5D-B663-050369BC01D1}" presName="composite" presStyleCnt="0"/>
      <dgm:spPr/>
    </dgm:pt>
    <dgm:pt modelId="{705B9F3D-DEE3-47D0-A863-2D77C6E34CE6}" type="pres">
      <dgm:prSet presAssocID="{50FF8172-679E-4C5D-B663-050369BC01D1}" presName="parentText" presStyleLbl="alignNode1" presStyleIdx="1" presStyleCnt="3">
        <dgm:presLayoutVars>
          <dgm:chMax val="1"/>
          <dgm:bulletEnabled val="1"/>
        </dgm:presLayoutVars>
      </dgm:prSet>
      <dgm:spPr/>
      <dgm:t>
        <a:bodyPr/>
        <a:lstStyle/>
        <a:p>
          <a:endParaRPr lang="id-ID"/>
        </a:p>
      </dgm:t>
    </dgm:pt>
    <dgm:pt modelId="{0A976FC8-3EF6-45CA-8ACD-B34D6B36684C}" type="pres">
      <dgm:prSet presAssocID="{50FF8172-679E-4C5D-B663-050369BC01D1}" presName="descendantText" presStyleLbl="alignAcc1" presStyleIdx="1" presStyleCnt="3">
        <dgm:presLayoutVars>
          <dgm:bulletEnabled val="1"/>
        </dgm:presLayoutVars>
      </dgm:prSet>
      <dgm:spPr/>
      <dgm:t>
        <a:bodyPr/>
        <a:lstStyle/>
        <a:p>
          <a:endParaRPr lang="id-ID"/>
        </a:p>
      </dgm:t>
    </dgm:pt>
    <dgm:pt modelId="{F7A4510E-93F7-4E62-BEDA-A68A24218586}" type="pres">
      <dgm:prSet presAssocID="{F271FCE1-8F42-4710-AFE6-DEB7EB76B231}" presName="sp" presStyleCnt="0"/>
      <dgm:spPr/>
    </dgm:pt>
    <dgm:pt modelId="{CC11306F-35E6-4E42-8D44-72C5F251E447}" type="pres">
      <dgm:prSet presAssocID="{7CAE800E-9B38-4803-898A-FBF8134C8CCB}" presName="composite" presStyleCnt="0"/>
      <dgm:spPr/>
    </dgm:pt>
    <dgm:pt modelId="{E01A70E4-1717-439B-8149-C085A1FB33F3}" type="pres">
      <dgm:prSet presAssocID="{7CAE800E-9B38-4803-898A-FBF8134C8CCB}" presName="parentText" presStyleLbl="alignNode1" presStyleIdx="2" presStyleCnt="3">
        <dgm:presLayoutVars>
          <dgm:chMax val="1"/>
          <dgm:bulletEnabled val="1"/>
        </dgm:presLayoutVars>
      </dgm:prSet>
      <dgm:spPr/>
      <dgm:t>
        <a:bodyPr/>
        <a:lstStyle/>
        <a:p>
          <a:endParaRPr lang="id-ID"/>
        </a:p>
      </dgm:t>
    </dgm:pt>
    <dgm:pt modelId="{178BD97E-A4DC-4AA6-B8E1-AEF0F64D5124}" type="pres">
      <dgm:prSet presAssocID="{7CAE800E-9B38-4803-898A-FBF8134C8CCB}" presName="descendantText" presStyleLbl="alignAcc1" presStyleIdx="2" presStyleCnt="3">
        <dgm:presLayoutVars>
          <dgm:bulletEnabled val="1"/>
        </dgm:presLayoutVars>
      </dgm:prSet>
      <dgm:spPr/>
      <dgm:t>
        <a:bodyPr/>
        <a:lstStyle/>
        <a:p>
          <a:endParaRPr lang="id-ID"/>
        </a:p>
      </dgm:t>
    </dgm:pt>
  </dgm:ptLst>
  <dgm:cxnLst>
    <dgm:cxn modelId="{51909AFF-EF61-4BC2-B9DE-FAD6605DF7E8}" type="presOf" srcId="{A7EE468E-6518-466D-8F20-AF7E0B275268}" destId="{4CED4212-8DC0-47D0-85AF-138628AD144F}" srcOrd="0" destOrd="0" presId="urn:microsoft.com/office/officeart/2005/8/layout/chevron2"/>
    <dgm:cxn modelId="{23173AB4-7C0D-4C32-A1CE-C1093A66B1C6}" type="presOf" srcId="{690ACC4F-17C4-431A-912E-C6EFAE865D82}" destId="{7850E166-A667-4EFC-8613-E2D98C39C381}" srcOrd="0" destOrd="0" presId="urn:microsoft.com/office/officeart/2005/8/layout/chevron2"/>
    <dgm:cxn modelId="{16084950-3685-4D5F-8389-6189F3DB114D}" srcId="{690ACC4F-17C4-431A-912E-C6EFAE865D82}" destId="{50FF8172-679E-4C5D-B663-050369BC01D1}" srcOrd="1" destOrd="0" parTransId="{12492920-408D-40CE-B950-A7A08B3E21DA}" sibTransId="{F271FCE1-8F42-4710-AFE6-DEB7EB76B231}"/>
    <dgm:cxn modelId="{2DEE8E2A-A3E6-4969-89F5-9A30B2773199}" type="presOf" srcId="{BFC60422-630A-4CFC-A459-F24254392E87}" destId="{0A976FC8-3EF6-45CA-8ACD-B34D6B36684C}" srcOrd="0" destOrd="0" presId="urn:microsoft.com/office/officeart/2005/8/layout/chevron2"/>
    <dgm:cxn modelId="{065448A9-A273-4E00-8AFB-4AB3F60FA69E}" srcId="{7CAE800E-9B38-4803-898A-FBF8134C8CCB}" destId="{2CEFB573-257C-427D-A2FD-D0C2392AD055}" srcOrd="0" destOrd="0" parTransId="{007BD8E9-32B6-4ACA-87C9-C719C4750182}" sibTransId="{48FE90FE-83F9-444A-9F45-378AABF44ACC}"/>
    <dgm:cxn modelId="{A4573992-BC56-45C8-B123-CB87D22BE342}" type="presOf" srcId="{788CC574-8914-4659-BDA5-434D98B331D9}" destId="{C0479B7D-ABD8-48A2-8AE7-C525E869C9CD}" srcOrd="0" destOrd="0" presId="urn:microsoft.com/office/officeart/2005/8/layout/chevron2"/>
    <dgm:cxn modelId="{8E52EB30-7FBB-4B04-920F-994281CCBCD6}" srcId="{690ACC4F-17C4-431A-912E-C6EFAE865D82}" destId="{7CAE800E-9B38-4803-898A-FBF8134C8CCB}" srcOrd="2" destOrd="0" parTransId="{357BA5D7-3913-4A34-ABA7-0EAE3AD5278F}" sibTransId="{9E4DCABC-252A-4FC3-83C7-2BFA3480D990}"/>
    <dgm:cxn modelId="{04E8D166-5762-4C0B-B93A-6A6E0968BEC2}" srcId="{50FF8172-679E-4C5D-B663-050369BC01D1}" destId="{BFC60422-630A-4CFC-A459-F24254392E87}" srcOrd="0" destOrd="0" parTransId="{160148E3-110E-4B75-B221-3743382A0C75}" sibTransId="{D12244A5-458E-44CC-BB24-664D666821D4}"/>
    <dgm:cxn modelId="{3C1DFFD1-4E89-4EB2-A8D0-7477E51C4242}" type="presOf" srcId="{2CEFB573-257C-427D-A2FD-D0C2392AD055}" destId="{178BD97E-A4DC-4AA6-B8E1-AEF0F64D5124}" srcOrd="0" destOrd="0" presId="urn:microsoft.com/office/officeart/2005/8/layout/chevron2"/>
    <dgm:cxn modelId="{142FBFAB-E45D-4F81-AD57-B97D69E93792}" type="presOf" srcId="{7CAE800E-9B38-4803-898A-FBF8134C8CCB}" destId="{E01A70E4-1717-439B-8149-C085A1FB33F3}" srcOrd="0" destOrd="0" presId="urn:microsoft.com/office/officeart/2005/8/layout/chevron2"/>
    <dgm:cxn modelId="{6F08DED7-C1D9-44BF-A173-B85779308780}" type="presOf" srcId="{50FF8172-679E-4C5D-B663-050369BC01D1}" destId="{705B9F3D-DEE3-47D0-A863-2D77C6E34CE6}" srcOrd="0" destOrd="0" presId="urn:microsoft.com/office/officeart/2005/8/layout/chevron2"/>
    <dgm:cxn modelId="{9EFCABC9-53C2-4DD9-8DF8-BA9D270E116C}" srcId="{A7EE468E-6518-466D-8F20-AF7E0B275268}" destId="{788CC574-8914-4659-BDA5-434D98B331D9}" srcOrd="0" destOrd="0" parTransId="{689BF159-3AEE-40BD-B1DD-1E19952816AE}" sibTransId="{CBE02BC5-8ED4-4127-A481-C6C9B653FB6C}"/>
    <dgm:cxn modelId="{0EC8E89B-6F29-46D2-AABE-7CCD6EEA0BBC}" srcId="{690ACC4F-17C4-431A-912E-C6EFAE865D82}" destId="{A7EE468E-6518-466D-8F20-AF7E0B275268}" srcOrd="0" destOrd="0" parTransId="{82571098-BFA0-49F1-B8C1-51CF6D553C5C}" sibTransId="{5FCDFA77-5991-4462-BEF7-40C6565B4003}"/>
    <dgm:cxn modelId="{C577B4FD-85BC-4753-95B0-298AF079B640}" type="presParOf" srcId="{7850E166-A667-4EFC-8613-E2D98C39C381}" destId="{5BA0E665-4B73-481D-B6EB-9ECAC918DB86}" srcOrd="0" destOrd="0" presId="urn:microsoft.com/office/officeart/2005/8/layout/chevron2"/>
    <dgm:cxn modelId="{EFFA9411-2226-4266-AFF5-9FB9D962EE38}" type="presParOf" srcId="{5BA0E665-4B73-481D-B6EB-9ECAC918DB86}" destId="{4CED4212-8DC0-47D0-85AF-138628AD144F}" srcOrd="0" destOrd="0" presId="urn:microsoft.com/office/officeart/2005/8/layout/chevron2"/>
    <dgm:cxn modelId="{0C7B25A1-8724-4341-A16E-B98BBF1A688E}" type="presParOf" srcId="{5BA0E665-4B73-481D-B6EB-9ECAC918DB86}" destId="{C0479B7D-ABD8-48A2-8AE7-C525E869C9CD}" srcOrd="1" destOrd="0" presId="urn:microsoft.com/office/officeart/2005/8/layout/chevron2"/>
    <dgm:cxn modelId="{007EC8F6-01A6-462C-9651-66F06ECC275A}" type="presParOf" srcId="{7850E166-A667-4EFC-8613-E2D98C39C381}" destId="{F43DF682-9B79-47EE-A903-937E6E33EA82}" srcOrd="1" destOrd="0" presId="urn:microsoft.com/office/officeart/2005/8/layout/chevron2"/>
    <dgm:cxn modelId="{0750B5D4-B60B-4DE5-A584-E1E3D0B42DA1}" type="presParOf" srcId="{7850E166-A667-4EFC-8613-E2D98C39C381}" destId="{31125971-5E1E-45CF-9DEC-5D941F276713}" srcOrd="2" destOrd="0" presId="urn:microsoft.com/office/officeart/2005/8/layout/chevron2"/>
    <dgm:cxn modelId="{606E5D62-F947-4218-BBF3-7907333C9F41}" type="presParOf" srcId="{31125971-5E1E-45CF-9DEC-5D941F276713}" destId="{705B9F3D-DEE3-47D0-A863-2D77C6E34CE6}" srcOrd="0" destOrd="0" presId="urn:microsoft.com/office/officeart/2005/8/layout/chevron2"/>
    <dgm:cxn modelId="{DF764FA3-CE42-41E5-8788-D02DDD630A38}" type="presParOf" srcId="{31125971-5E1E-45CF-9DEC-5D941F276713}" destId="{0A976FC8-3EF6-45CA-8ACD-B34D6B36684C}" srcOrd="1" destOrd="0" presId="urn:microsoft.com/office/officeart/2005/8/layout/chevron2"/>
    <dgm:cxn modelId="{669B4B26-0243-4365-BA30-E1D9B2987B0E}" type="presParOf" srcId="{7850E166-A667-4EFC-8613-E2D98C39C381}" destId="{F7A4510E-93F7-4E62-BEDA-A68A24218586}" srcOrd="3" destOrd="0" presId="urn:microsoft.com/office/officeart/2005/8/layout/chevron2"/>
    <dgm:cxn modelId="{8F713CDE-040F-46A3-AE5A-669682A0ADAB}" type="presParOf" srcId="{7850E166-A667-4EFC-8613-E2D98C39C381}" destId="{CC11306F-35E6-4E42-8D44-72C5F251E447}" srcOrd="4" destOrd="0" presId="urn:microsoft.com/office/officeart/2005/8/layout/chevron2"/>
    <dgm:cxn modelId="{D75F33EB-AA78-4DFF-B6C5-19F2CDA40A0D}" type="presParOf" srcId="{CC11306F-35E6-4E42-8D44-72C5F251E447}" destId="{E01A70E4-1717-439B-8149-C085A1FB33F3}" srcOrd="0" destOrd="0" presId="urn:microsoft.com/office/officeart/2005/8/layout/chevron2"/>
    <dgm:cxn modelId="{E6B09FA3-E1CF-4294-A26D-7DAF0F5AB9DD}" type="presParOf" srcId="{CC11306F-35E6-4E42-8D44-72C5F251E447}" destId="{178BD97E-A4DC-4AA6-B8E1-AEF0F64D5124}"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ED4212-8DC0-47D0-85AF-138628AD144F}">
      <dsp:nvSpPr>
        <dsp:cNvPr id="0" name=""/>
        <dsp:cNvSpPr/>
      </dsp:nvSpPr>
      <dsp:spPr>
        <a:xfrm rot="5400000">
          <a:off x="-141285" y="141532"/>
          <a:ext cx="941902" cy="659331"/>
        </a:xfrm>
        <a:prstGeom prst="chevron">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d-ID" sz="1800" kern="1200" dirty="0" smtClean="0"/>
            <a:t>1</a:t>
          </a:r>
          <a:endParaRPr lang="id-ID" sz="1800" kern="1200" dirty="0"/>
        </a:p>
      </dsp:txBody>
      <dsp:txXfrm rot="-5400000">
        <a:off x="1" y="329913"/>
        <a:ext cx="659331" cy="282571"/>
      </dsp:txXfrm>
    </dsp:sp>
    <dsp:sp modelId="{C0479B7D-ABD8-48A2-8AE7-C525E869C9CD}">
      <dsp:nvSpPr>
        <dsp:cNvPr id="0" name=""/>
        <dsp:cNvSpPr/>
      </dsp:nvSpPr>
      <dsp:spPr>
        <a:xfrm rot="5400000">
          <a:off x="2057134" y="-1397555"/>
          <a:ext cx="612236" cy="340784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id-ID" sz="1800" kern="1200" dirty="0" smtClean="0"/>
            <a:t>Memilih subyek penelitian</a:t>
          </a:r>
          <a:endParaRPr lang="id-ID" sz="1800" kern="1200" dirty="0"/>
        </a:p>
      </dsp:txBody>
      <dsp:txXfrm rot="-5400000">
        <a:off x="659332" y="30134"/>
        <a:ext cx="3377955" cy="552462"/>
      </dsp:txXfrm>
    </dsp:sp>
    <dsp:sp modelId="{705B9F3D-DEE3-47D0-A863-2D77C6E34CE6}">
      <dsp:nvSpPr>
        <dsp:cNvPr id="0" name=""/>
        <dsp:cNvSpPr/>
      </dsp:nvSpPr>
      <dsp:spPr>
        <a:xfrm rot="5400000">
          <a:off x="-141285" y="895884"/>
          <a:ext cx="941902" cy="659331"/>
        </a:xfrm>
        <a:prstGeom prst="chevron">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d-ID" sz="1800" kern="1200" dirty="0" smtClean="0"/>
            <a:t>2</a:t>
          </a:r>
          <a:endParaRPr lang="id-ID" sz="1800" kern="1200" dirty="0"/>
        </a:p>
      </dsp:txBody>
      <dsp:txXfrm rot="-5400000">
        <a:off x="1" y="1084265"/>
        <a:ext cx="659331" cy="282571"/>
      </dsp:txXfrm>
    </dsp:sp>
    <dsp:sp modelId="{0A976FC8-3EF6-45CA-8ACD-B34D6B36684C}">
      <dsp:nvSpPr>
        <dsp:cNvPr id="0" name=""/>
        <dsp:cNvSpPr/>
      </dsp:nvSpPr>
      <dsp:spPr>
        <a:xfrm rot="5400000">
          <a:off x="2057134" y="-643204"/>
          <a:ext cx="612236" cy="340784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id-ID" sz="1800" kern="1200" dirty="0" smtClean="0"/>
            <a:t>Mempersempit topik</a:t>
          </a:r>
          <a:endParaRPr lang="id-ID" sz="1800" kern="1200" dirty="0"/>
        </a:p>
      </dsp:txBody>
      <dsp:txXfrm rot="-5400000">
        <a:off x="659332" y="784485"/>
        <a:ext cx="3377955" cy="552462"/>
      </dsp:txXfrm>
    </dsp:sp>
    <dsp:sp modelId="{E01A70E4-1717-439B-8149-C085A1FB33F3}">
      <dsp:nvSpPr>
        <dsp:cNvPr id="0" name=""/>
        <dsp:cNvSpPr/>
      </dsp:nvSpPr>
      <dsp:spPr>
        <a:xfrm rot="5400000">
          <a:off x="-141285" y="1650235"/>
          <a:ext cx="941902" cy="65933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d-ID" sz="1800" kern="1200" dirty="0" smtClean="0"/>
            <a:t>3</a:t>
          </a:r>
          <a:endParaRPr lang="id-ID" sz="1800" kern="1200" dirty="0"/>
        </a:p>
      </dsp:txBody>
      <dsp:txXfrm rot="-5400000">
        <a:off x="1" y="1838616"/>
        <a:ext cx="659331" cy="282571"/>
      </dsp:txXfrm>
    </dsp:sp>
    <dsp:sp modelId="{178BD97E-A4DC-4AA6-B8E1-AEF0F64D5124}">
      <dsp:nvSpPr>
        <dsp:cNvPr id="0" name=""/>
        <dsp:cNvSpPr/>
      </dsp:nvSpPr>
      <dsp:spPr>
        <a:xfrm rot="5400000">
          <a:off x="2057134" y="111147"/>
          <a:ext cx="612236" cy="340784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id-ID" sz="1800" kern="1200" dirty="0" smtClean="0"/>
            <a:t>Menyatakan tujuan (tentatif) skripsi</a:t>
          </a:r>
          <a:endParaRPr lang="id-ID" sz="1800" kern="1200" dirty="0"/>
        </a:p>
      </dsp:txBody>
      <dsp:txXfrm rot="-5400000">
        <a:off x="659332" y="1538837"/>
        <a:ext cx="3377955" cy="55246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1C13E6-E005-43C6-B573-1070C38F26E0}" type="datetimeFigureOut">
              <a:rPr lang="id-ID" smtClean="0"/>
              <a:t>27/03/2015</a:t>
            </a:fld>
            <a:endParaRPr lang="id-ID"/>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5088B-908E-4FC5-9E84-92728366695D}" type="slidenum">
              <a:rPr lang="id-ID" smtClean="0"/>
              <a:t>‹#›</a:t>
            </a:fld>
            <a:endParaRPr lang="id-ID"/>
          </a:p>
        </p:txBody>
      </p:sp>
    </p:spTree>
    <p:extLst>
      <p:ext uri="{BB962C8B-B14F-4D97-AF65-F5344CB8AC3E}">
        <p14:creationId xmlns:p14="http://schemas.microsoft.com/office/powerpoint/2010/main" val="2875441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30F5088B-908E-4FC5-9E84-92728366695D}" type="slidenum">
              <a:rPr lang="id-ID" smtClean="0"/>
              <a:t>2</a:t>
            </a:fld>
            <a:endParaRPr lang="id-ID"/>
          </a:p>
        </p:txBody>
      </p:sp>
    </p:spTree>
    <p:extLst>
      <p:ext uri="{BB962C8B-B14F-4D97-AF65-F5344CB8AC3E}">
        <p14:creationId xmlns:p14="http://schemas.microsoft.com/office/powerpoint/2010/main" val="3980205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30F5088B-908E-4FC5-9E84-92728366695D}" type="slidenum">
              <a:rPr lang="id-ID" smtClean="0"/>
              <a:t>12</a:t>
            </a:fld>
            <a:endParaRPr lang="id-ID"/>
          </a:p>
        </p:txBody>
      </p:sp>
    </p:spTree>
    <p:extLst>
      <p:ext uri="{BB962C8B-B14F-4D97-AF65-F5344CB8AC3E}">
        <p14:creationId xmlns:p14="http://schemas.microsoft.com/office/powerpoint/2010/main" val="1500614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DBDEE3EE-54AE-4B56-B243-F23B4E7DC305}" type="datetimeFigureOut">
              <a:rPr lang="id-ID" smtClean="0"/>
              <a:t>27/03/2015</a:t>
            </a:fld>
            <a:endParaRPr lang="id-ID"/>
          </a:p>
        </p:txBody>
      </p:sp>
      <p:sp>
        <p:nvSpPr>
          <p:cNvPr id="17" name="Footer Placeholder 16"/>
          <p:cNvSpPr>
            <a:spLocks noGrp="1"/>
          </p:cNvSpPr>
          <p:nvPr>
            <p:ph type="ftr" sz="quarter" idx="11"/>
          </p:nvPr>
        </p:nvSpPr>
        <p:spPr/>
        <p:txBody>
          <a:bodyPr/>
          <a:lstStyle/>
          <a:p>
            <a:endParaRPr lang="id-ID"/>
          </a:p>
        </p:txBody>
      </p:sp>
      <p:sp>
        <p:nvSpPr>
          <p:cNvPr id="29" name="Slide Number Placeholder 28"/>
          <p:cNvSpPr>
            <a:spLocks noGrp="1"/>
          </p:cNvSpPr>
          <p:nvPr>
            <p:ph type="sldNum" sz="quarter" idx="12"/>
          </p:nvPr>
        </p:nvSpPr>
        <p:spPr/>
        <p:txBody>
          <a:bodyPr/>
          <a:lstStyle/>
          <a:p>
            <a:fld id="{3D2D2812-35D0-4728-9BCB-58FF336F9F09}" type="slidenum">
              <a:rPr lang="id-ID" smtClean="0"/>
              <a:t>‹#›</a:t>
            </a:fld>
            <a:endParaRPr lang="id-ID"/>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DEE3EE-54AE-4B56-B243-F23B4E7DC305}" type="datetimeFigureOut">
              <a:rPr lang="id-ID" smtClean="0"/>
              <a:t>27/03/2015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D2D2812-35D0-4728-9BCB-58FF336F9F09}" type="slidenum">
              <a:rPr lang="id-ID" smtClean="0"/>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DEE3EE-54AE-4B56-B243-F23B4E7DC305}" type="datetimeFigureOut">
              <a:rPr lang="id-ID" smtClean="0"/>
              <a:t>27/03/2015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D2D2812-35D0-4728-9BCB-58FF336F9F09}" type="slidenum">
              <a:rPr lang="id-ID" smtClean="0"/>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DEE3EE-54AE-4B56-B243-F23B4E7DC305}" type="datetimeFigureOut">
              <a:rPr lang="id-ID" smtClean="0"/>
              <a:t>27/03/2015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D2D2812-35D0-4728-9BCB-58FF336F9F09}" type="slidenum">
              <a:rPr lang="id-ID" smtClean="0"/>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BDEE3EE-54AE-4B56-B243-F23B4E7DC305}" type="datetimeFigureOut">
              <a:rPr lang="id-ID" smtClean="0"/>
              <a:t>27/03/2015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a:xfrm>
            <a:off x="7924800" y="6416675"/>
            <a:ext cx="762000" cy="365125"/>
          </a:xfrm>
        </p:spPr>
        <p:txBody>
          <a:bodyPr/>
          <a:lstStyle/>
          <a:p>
            <a:fld id="{3D2D2812-35D0-4728-9BCB-58FF336F9F09}" type="slidenum">
              <a:rPr lang="id-ID" smtClean="0"/>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BDEE3EE-54AE-4B56-B243-F23B4E7DC305}" type="datetimeFigureOut">
              <a:rPr lang="id-ID" smtClean="0"/>
              <a:t>27/03/2015</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D2D2812-35D0-4728-9BCB-58FF336F9F09}" type="slidenum">
              <a:rPr lang="id-ID" smtClean="0"/>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BDEE3EE-54AE-4B56-B243-F23B4E7DC305}" type="datetimeFigureOut">
              <a:rPr lang="id-ID" smtClean="0"/>
              <a:t>27/03/2015</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3D2D2812-35D0-4728-9BCB-58FF336F9F09}" type="slidenum">
              <a:rPr lang="id-ID" smtClean="0"/>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BDEE3EE-54AE-4B56-B243-F23B4E7DC305}" type="datetimeFigureOut">
              <a:rPr lang="id-ID" smtClean="0"/>
              <a:t>27/03/2015</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3D2D2812-35D0-4728-9BCB-58FF336F9F09}" type="slidenum">
              <a:rPr lang="id-ID" smtClean="0"/>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DEE3EE-54AE-4B56-B243-F23B4E7DC305}" type="datetimeFigureOut">
              <a:rPr lang="id-ID" smtClean="0"/>
              <a:t>27/03/2015</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3D2D2812-35D0-4728-9BCB-58FF336F9F09}" type="slidenum">
              <a:rPr lang="id-ID" smtClean="0"/>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BDEE3EE-54AE-4B56-B243-F23B4E7DC305}" type="datetimeFigureOut">
              <a:rPr lang="id-ID" smtClean="0"/>
              <a:t>27/03/2015</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D2D2812-35D0-4728-9BCB-58FF336F9F09}" type="slidenum">
              <a:rPr lang="id-ID" smtClean="0"/>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BDEE3EE-54AE-4B56-B243-F23B4E7DC305}" type="datetimeFigureOut">
              <a:rPr lang="id-ID" smtClean="0"/>
              <a:t>27/03/2015</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D2D2812-35D0-4728-9BCB-58FF336F9F09}" type="slidenum">
              <a:rPr lang="id-ID" smtClean="0"/>
              <a:t>‹#›</a:t>
            </a:fld>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BDEE3EE-54AE-4B56-B243-F23B4E7DC305}" type="datetimeFigureOut">
              <a:rPr lang="id-ID" smtClean="0"/>
              <a:t>27/03/2015</a:t>
            </a:fld>
            <a:endParaRPr lang="id-ID"/>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id-ID"/>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3D2D2812-35D0-4728-9BCB-58FF336F9F09}" type="slidenum">
              <a:rPr lang="id-ID" smtClean="0"/>
              <a:t>‹#›</a:t>
            </a:fld>
            <a:endParaRPr lang="id-ID"/>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4.png"/><Relationship Id="rId4" Type="http://schemas.openxmlformats.org/officeDocument/2006/relationships/diagramLayout" Target="../diagrams/layout1.xml"/><Relationship Id="rId9"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id-ID" dirty="0" smtClean="0">
                <a:solidFill>
                  <a:schemeClr val="bg2">
                    <a:lumMod val="50000"/>
                  </a:schemeClr>
                </a:solidFill>
                <a:effectLst/>
              </a:rPr>
              <a:t>Workshop </a:t>
            </a:r>
            <a:r>
              <a:rPr lang="id-ID" dirty="0" smtClean="0">
                <a:solidFill>
                  <a:schemeClr val="bg2">
                    <a:lumMod val="50000"/>
                  </a:schemeClr>
                </a:solidFill>
                <a:effectLst/>
              </a:rPr>
              <a:t/>
            </a:r>
            <a:br>
              <a:rPr lang="id-ID" dirty="0" smtClean="0">
                <a:solidFill>
                  <a:schemeClr val="bg2">
                    <a:lumMod val="50000"/>
                  </a:schemeClr>
                </a:solidFill>
                <a:effectLst/>
              </a:rPr>
            </a:br>
            <a:r>
              <a:rPr lang="id-ID" dirty="0" smtClean="0">
                <a:solidFill>
                  <a:schemeClr val="bg2">
                    <a:lumMod val="50000"/>
                  </a:schemeClr>
                </a:solidFill>
                <a:effectLst/>
              </a:rPr>
              <a:t>Percepatan </a:t>
            </a:r>
            <a:r>
              <a:rPr lang="id-ID" dirty="0" smtClean="0">
                <a:solidFill>
                  <a:schemeClr val="bg2">
                    <a:lumMod val="50000"/>
                  </a:schemeClr>
                </a:solidFill>
                <a:effectLst/>
              </a:rPr>
              <a:t>Studi </a:t>
            </a:r>
            <a:r>
              <a:rPr lang="id-ID" dirty="0" smtClean="0">
                <a:solidFill>
                  <a:schemeClr val="bg2">
                    <a:lumMod val="50000"/>
                  </a:schemeClr>
                </a:solidFill>
                <a:effectLst/>
              </a:rPr>
              <a:t/>
            </a:r>
            <a:br>
              <a:rPr lang="id-ID" dirty="0" smtClean="0">
                <a:solidFill>
                  <a:schemeClr val="bg2">
                    <a:lumMod val="50000"/>
                  </a:schemeClr>
                </a:solidFill>
                <a:effectLst/>
              </a:rPr>
            </a:br>
            <a:r>
              <a:rPr lang="id-ID" dirty="0" smtClean="0">
                <a:solidFill>
                  <a:schemeClr val="bg2">
                    <a:lumMod val="50000"/>
                  </a:schemeClr>
                </a:solidFill>
                <a:effectLst/>
              </a:rPr>
              <a:t>Prodi </a:t>
            </a:r>
            <a:r>
              <a:rPr lang="id-ID" dirty="0" smtClean="0">
                <a:solidFill>
                  <a:schemeClr val="bg2">
                    <a:lumMod val="50000"/>
                  </a:schemeClr>
                </a:solidFill>
                <a:effectLst/>
              </a:rPr>
              <a:t>Akuntansi</a:t>
            </a:r>
            <a:endParaRPr lang="id-ID" dirty="0">
              <a:solidFill>
                <a:schemeClr val="bg2">
                  <a:lumMod val="50000"/>
                </a:schemeClr>
              </a:solidFill>
              <a:effectLst/>
            </a:endParaRPr>
          </a:p>
        </p:txBody>
      </p:sp>
      <p:sp>
        <p:nvSpPr>
          <p:cNvPr id="3" name="Subtitle 2"/>
          <p:cNvSpPr>
            <a:spLocks noGrp="1"/>
          </p:cNvSpPr>
          <p:nvPr>
            <p:ph type="subTitle" idx="1"/>
          </p:nvPr>
        </p:nvSpPr>
        <p:spPr>
          <a:xfrm>
            <a:off x="1403648" y="3789040"/>
            <a:ext cx="6400800" cy="1752600"/>
          </a:xfrm>
        </p:spPr>
        <p:txBody>
          <a:bodyPr/>
          <a:lstStyle/>
          <a:p>
            <a:r>
              <a:rPr lang="id-ID" dirty="0" smtClean="0"/>
              <a:t>Denies Priantinah, SE., M.Si, Ak, CA</a:t>
            </a:r>
            <a:endParaRPr lang="id-ID" dirty="0"/>
          </a:p>
        </p:txBody>
      </p:sp>
    </p:spTree>
    <p:extLst>
      <p:ext uri="{BB962C8B-B14F-4D97-AF65-F5344CB8AC3E}">
        <p14:creationId xmlns:p14="http://schemas.microsoft.com/office/powerpoint/2010/main" val="14788495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Mulai Membuat Catatan</a:t>
            </a:r>
            <a:endParaRPr lang="id-ID" dirty="0"/>
          </a:p>
        </p:txBody>
      </p:sp>
      <p:sp>
        <p:nvSpPr>
          <p:cNvPr id="3" name="Content Placeholder 2"/>
          <p:cNvSpPr>
            <a:spLocks noGrp="1"/>
          </p:cNvSpPr>
          <p:nvPr>
            <p:ph idx="1"/>
          </p:nvPr>
        </p:nvSpPr>
        <p:spPr/>
        <p:txBody>
          <a:bodyPr>
            <a:normAutofit fontScale="85000" lnSpcReduction="20000"/>
          </a:bodyPr>
          <a:lstStyle/>
          <a:p>
            <a:r>
              <a:rPr lang="id-ID" dirty="0" smtClean="0"/>
              <a:t>Setelah memperoleh bahan dan mempersiapkan garis besar penelitian, maka kembangkan ide dengan membuat catatan.</a:t>
            </a:r>
          </a:p>
          <a:p>
            <a:r>
              <a:rPr lang="id-ID" dirty="0" smtClean="0"/>
              <a:t>Buat catatan ini seperti membuat indeks. Beri judul pada tiap item dengan topik yang sesuai, sehingga memudahkan untuk mempersiapkan garis besar  penelitian. </a:t>
            </a:r>
          </a:p>
          <a:p>
            <a:r>
              <a:rPr lang="id-ID" dirty="0" smtClean="0"/>
              <a:t>Tiap item ini juga dicantumkan sumber referensi dari materi yang telah dibaca sebelumnya.  Hal ini dipergunakan untuk memudahkan pencarian ide dan sitasi dari semua material yang tersedia, walaupun mungkin bukan berupa kutipan langsung. </a:t>
            </a:r>
            <a:endParaRPr lang="id-ID" dirty="0"/>
          </a:p>
          <a:p>
            <a:r>
              <a:rPr lang="id-ID" dirty="0" smtClean="0"/>
              <a:t>Usahakan membuat catatan dengan kalimat sendiri, gunakan kuotasi langsung  hanya jika diperlukan (untuk menghindari plagiarisme). </a:t>
            </a:r>
          </a:p>
          <a:p>
            <a:endParaRPr lang="id-ID" dirty="0" smtClean="0"/>
          </a:p>
          <a:p>
            <a:endParaRPr lang="id-ID"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16632"/>
            <a:ext cx="1152525" cy="163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514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sz="2800" dirty="0" smtClean="0"/>
              <a:t>Membuat Garis Besar Penelitian</a:t>
            </a:r>
            <a:endParaRPr lang="id-ID" sz="2800" dirty="0"/>
          </a:p>
        </p:txBody>
      </p:sp>
      <p:sp>
        <p:nvSpPr>
          <p:cNvPr id="3" name="Content Placeholder 2"/>
          <p:cNvSpPr>
            <a:spLocks noGrp="1"/>
          </p:cNvSpPr>
          <p:nvPr>
            <p:ph idx="1"/>
          </p:nvPr>
        </p:nvSpPr>
        <p:spPr>
          <a:xfrm>
            <a:off x="457200" y="1600200"/>
            <a:ext cx="4834880" cy="4709160"/>
          </a:xfrm>
        </p:spPr>
        <p:txBody>
          <a:bodyPr>
            <a:normAutofit fontScale="77500" lnSpcReduction="20000"/>
          </a:bodyPr>
          <a:lstStyle/>
          <a:p>
            <a:pPr>
              <a:buFont typeface="Arial" pitchFamily="34" charset="0"/>
              <a:buChar char="•"/>
            </a:pPr>
            <a:r>
              <a:rPr lang="id-ID" dirty="0" smtClean="0"/>
              <a:t>Garis besar akhir serupa dengan garis besar sebelumnya, tetapi lebih kompleks, tiap topik dibagi menjadi beberapa subtopik dan dikembangkan. </a:t>
            </a:r>
          </a:p>
          <a:p>
            <a:pPr>
              <a:buFont typeface="Arial" pitchFamily="34" charset="0"/>
              <a:buChar char="•"/>
            </a:pPr>
            <a:r>
              <a:rPr lang="id-ID" dirty="0" smtClean="0"/>
              <a:t>Kembangkan outline penelitian dengan</a:t>
            </a:r>
            <a:r>
              <a:rPr lang="id-ID" dirty="0"/>
              <a:t> </a:t>
            </a:r>
            <a:r>
              <a:rPr lang="id-ID" dirty="0" smtClean="0"/>
              <a:t>gunakan working outline dan catatan penelitian. </a:t>
            </a:r>
          </a:p>
          <a:p>
            <a:pPr>
              <a:buFont typeface="Arial" pitchFamily="34" charset="0"/>
              <a:buChar char="•"/>
            </a:pPr>
            <a:r>
              <a:rPr lang="id-ID" dirty="0" smtClean="0"/>
              <a:t>Kembangkan working outline dengan membaginya menjadi subtopik yang lebih detil sesuai dengan ide penelitian. </a:t>
            </a:r>
          </a:p>
          <a:p>
            <a:pPr>
              <a:buFont typeface="Arial" pitchFamily="34" charset="0"/>
              <a:buChar char="•"/>
            </a:pPr>
            <a:r>
              <a:rPr lang="id-ID" dirty="0" smtClean="0"/>
              <a:t>Pastikan korelasi antara working outline dengan catatan penelitian untuk membatasi pengembangan ide penelitian. </a:t>
            </a:r>
          </a:p>
          <a:p>
            <a:endParaRPr lang="id-ID" dirty="0" smtClean="0"/>
          </a:p>
          <a:p>
            <a:pPr>
              <a:buFont typeface="Arial" pitchFamily="34" charset="0"/>
              <a:buChar char="•"/>
            </a:pPr>
            <a:endParaRPr lang="id-ID"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757" y="6344"/>
            <a:ext cx="1152525" cy="163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1257576"/>
            <a:ext cx="3636911"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7103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Menulis Keseluruhan Draft</a:t>
            </a:r>
            <a:endParaRPr lang="id-ID" dirty="0"/>
          </a:p>
        </p:txBody>
      </p:sp>
      <p:sp>
        <p:nvSpPr>
          <p:cNvPr id="3" name="Content Placeholder 2"/>
          <p:cNvSpPr>
            <a:spLocks noGrp="1"/>
          </p:cNvSpPr>
          <p:nvPr>
            <p:ph idx="1"/>
          </p:nvPr>
        </p:nvSpPr>
        <p:spPr/>
        <p:txBody>
          <a:bodyPr>
            <a:normAutofit fontScale="77500" lnSpcReduction="20000"/>
          </a:bodyPr>
          <a:lstStyle/>
          <a:p>
            <a:r>
              <a:rPr lang="id-ID" dirty="0" smtClean="0"/>
              <a:t>Setelah melengkapi outline akhir, mulai menulis keseluruhan draf. Penting untuk mengingat bahwa draf ini akan direvisi. </a:t>
            </a:r>
          </a:p>
          <a:p>
            <a:r>
              <a:rPr lang="id-ID" dirty="0" smtClean="0"/>
              <a:t>Pada saat ini jangan terlalu kuatir terkait dengan tata tulis. Sebaiknya fokuskn dulu pada konten penelitian, mengikuti outline yang telah dibuat dan mengembangkan ide dengan informasi yang ada pada catatan yang telah dibuat.  </a:t>
            </a:r>
          </a:p>
          <a:p>
            <a:r>
              <a:rPr lang="id-ID" dirty="0" smtClean="0"/>
              <a:t>Penelitian </a:t>
            </a:r>
            <a:r>
              <a:rPr lang="id-ID" dirty="0" smtClean="0"/>
              <a:t>terdiri dari 3 bagian utama:</a:t>
            </a:r>
          </a:p>
          <a:p>
            <a:pPr lvl="1"/>
            <a:r>
              <a:rPr lang="id-ID" dirty="0" smtClean="0"/>
              <a:t>Pendahuluan. Berisi tentang  pernyataan penelitian, ringkasan ide utama, menangkap ketertarikan pembaca.</a:t>
            </a:r>
          </a:p>
          <a:p>
            <a:pPr lvl="1"/>
            <a:r>
              <a:rPr lang="id-ID" dirty="0" smtClean="0"/>
              <a:t>Badan Penelitian. Berisi pengembangan setiap bagian garis besar penelitian. </a:t>
            </a:r>
            <a:r>
              <a:rPr lang="id-ID" dirty="0" smtClean="0"/>
              <a:t>Dengan mengikuti outline yang telah disusun dan bekerja melalui catatan yang telah dibuat membuat pengembangan badan tulisan menjadi lebih mudah dilakukan dengan menyusunnya sesuai dengan outline yang ada. </a:t>
            </a:r>
            <a:endParaRPr lang="id-ID" dirty="0" smtClean="0"/>
          </a:p>
          <a:p>
            <a:pPr lvl="1"/>
            <a:r>
              <a:rPr lang="id-ID" dirty="0" smtClean="0"/>
              <a:t>Kesimpulan. Berisi ringkasan temuan penelitian dan menyatakan kembali pernyataan penelitian sesuai dengan hasil temuan. </a:t>
            </a:r>
            <a:endParaRPr lang="id-ID" dirty="0"/>
          </a:p>
          <a:p>
            <a:endParaRPr lang="id-ID"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16632"/>
            <a:ext cx="1152525" cy="163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18617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698976" cy="1143000"/>
          </a:xfrm>
        </p:spPr>
        <p:txBody>
          <a:bodyPr/>
          <a:lstStyle/>
          <a:p>
            <a:r>
              <a:rPr lang="id-ID" dirty="0" smtClean="0"/>
              <a:t>Edit Skripsi</a:t>
            </a:r>
            <a:endParaRPr lang="id-ID"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42122" y="-31785"/>
            <a:ext cx="1152244" cy="1639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39552" y="1628800"/>
            <a:ext cx="8406680" cy="5078313"/>
          </a:xfrm>
          <a:prstGeom prst="rect">
            <a:avLst/>
          </a:prstGeom>
        </p:spPr>
        <p:txBody>
          <a:bodyPr wrap="square">
            <a:spAutoFit/>
          </a:bodyPr>
          <a:lstStyle/>
          <a:p>
            <a:pPr marL="342900" indent="-342900">
              <a:buFont typeface="Arial" pitchFamily="34" charset="0"/>
              <a:buChar char="•"/>
            </a:pPr>
            <a:r>
              <a:rPr lang="id-ID" sz="2400" dirty="0" smtClean="0"/>
              <a:t>Ketika drat telah dibuat, baca lagi dan revisi.</a:t>
            </a:r>
          </a:p>
          <a:p>
            <a:pPr marL="342900" indent="-342900">
              <a:buFont typeface="Arial" pitchFamily="34" charset="0"/>
              <a:buChar char="•"/>
            </a:pPr>
            <a:r>
              <a:rPr lang="id-ID" sz="2400" dirty="0" smtClean="0"/>
              <a:t>Berikan perhatian khusus pada konten dan mengorganisasi penelitian</a:t>
            </a:r>
          </a:p>
          <a:p>
            <a:pPr marL="342900" indent="-342900">
              <a:buFont typeface="Arial" pitchFamily="34" charset="0"/>
              <a:buChar char="•"/>
            </a:pPr>
            <a:r>
              <a:rPr lang="id-ID" sz="2400" dirty="0" smtClean="0"/>
              <a:t>Apakah tiap paragraf memiliki kalimat yang terkait dengan topik penelitian</a:t>
            </a:r>
          </a:p>
          <a:p>
            <a:pPr marL="342900" indent="-342900">
              <a:buFont typeface="Arial" pitchFamily="34" charset="0"/>
              <a:buChar char="•"/>
            </a:pPr>
            <a:r>
              <a:rPr lang="id-ID" sz="2400" dirty="0" smtClean="0"/>
              <a:t>Apakah tiap ide didukung dengan bukti?</a:t>
            </a:r>
          </a:p>
          <a:p>
            <a:pPr marL="342900" indent="-342900">
              <a:buFont typeface="Arial" pitchFamily="34" charset="0"/>
              <a:buChar char="•"/>
            </a:pPr>
            <a:r>
              <a:rPr lang="id-ID" sz="2400" dirty="0" smtClean="0"/>
              <a:t>Apakah ada transisi yang jelas antara satu bagian dengan bagian yang lain, dari kalimat yang disusun dengan kutipan yang dipergunakan? </a:t>
            </a:r>
          </a:p>
          <a:p>
            <a:pPr marL="342900" indent="-342900">
              <a:buFont typeface="Arial" pitchFamily="34" charset="0"/>
              <a:buChar char="•"/>
            </a:pPr>
            <a:r>
              <a:rPr lang="id-ID" sz="2400" dirty="0" smtClean="0"/>
              <a:t>Apakah ada transisi yang jelas untuk mengindikasikan pada pembaca bahwa satu ide telah selesai dan ide yang lain dimulai</a:t>
            </a:r>
          </a:p>
          <a:p>
            <a:pPr marL="342900" indent="-342900">
              <a:buFont typeface="Arial" pitchFamily="34" charset="0"/>
              <a:buChar char="•"/>
            </a:pPr>
            <a:r>
              <a:rPr lang="id-ID" sz="2400" dirty="0" smtClean="0"/>
              <a:t>Revisi seringkali memerlukan banyak membaca</a:t>
            </a:r>
            <a:r>
              <a:rPr lang="id-ID" sz="1200" dirty="0" smtClean="0"/>
              <a:t>. </a:t>
            </a:r>
            <a:endParaRPr lang="id-ID" sz="1200" dirty="0" smtClean="0"/>
          </a:p>
          <a:p>
            <a:endParaRPr lang="id-ID" sz="1200"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16633"/>
            <a:ext cx="3006080"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5249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347048" cy="1354162"/>
          </a:xfrm>
        </p:spPr>
        <p:txBody>
          <a:bodyPr/>
          <a:lstStyle/>
          <a:p>
            <a:pPr algn="r"/>
            <a:r>
              <a:rPr lang="id-ID" dirty="0" smtClean="0"/>
              <a:t>Menulis Draft Akhir</a:t>
            </a:r>
            <a:endParaRPr lang="id-ID"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410" y="546212"/>
            <a:ext cx="1152244" cy="1639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0960" y="2165351"/>
            <a:ext cx="8424936" cy="4401205"/>
          </a:xfrm>
          <a:prstGeom prst="rect">
            <a:avLst/>
          </a:prstGeom>
        </p:spPr>
        <p:txBody>
          <a:bodyPr wrap="square">
            <a:spAutoFit/>
          </a:bodyPr>
          <a:lstStyle/>
          <a:p>
            <a:pPr marL="285750" indent="-285750">
              <a:buFont typeface="Arial" pitchFamily="34" charset="0"/>
              <a:buChar char="•"/>
            </a:pPr>
            <a:r>
              <a:rPr lang="id-ID" sz="2800" dirty="0" smtClean="0"/>
              <a:t>Draf akhir dikembangkan dari draf yang telah dibuat pada langkah 8 dan telah direvisi.</a:t>
            </a:r>
          </a:p>
          <a:p>
            <a:pPr marL="285750" indent="-285750">
              <a:buFont typeface="Arial" pitchFamily="34" charset="0"/>
              <a:buChar char="•"/>
            </a:pPr>
            <a:r>
              <a:rPr lang="id-ID" sz="2800" dirty="0" smtClean="0"/>
              <a:t>Draf akhir merupakan keseluruhan penelitian secara lengkap mulai dari halaman judul sampai dengan lampiran penelitian. </a:t>
            </a:r>
            <a:endParaRPr lang="id-ID" sz="2800" dirty="0" smtClean="0"/>
          </a:p>
          <a:p>
            <a:pPr marL="285750" indent="-285750">
              <a:buFont typeface="Arial" pitchFamily="34" charset="0"/>
              <a:buChar char="•"/>
            </a:pPr>
            <a:r>
              <a:rPr lang="id-ID" sz="2800" dirty="0" smtClean="0"/>
              <a:t>Sesuaikan draf akhir dengan tata tulis dan gaya selingkung penelitian yang diharuskan. </a:t>
            </a:r>
          </a:p>
          <a:p>
            <a:pPr marL="285750" indent="-285750">
              <a:buFont typeface="Arial" pitchFamily="34" charset="0"/>
              <a:buChar char="•"/>
            </a:pPr>
            <a:r>
              <a:rPr lang="id-ID" sz="2800" dirty="0" smtClean="0"/>
              <a:t>Pastikan minim dari kesalahan tulis.</a:t>
            </a:r>
          </a:p>
          <a:p>
            <a:pPr marL="285750" indent="-285750">
              <a:buFont typeface="Arial" pitchFamily="34" charset="0"/>
              <a:buChar char="•"/>
            </a:pPr>
            <a:r>
              <a:rPr lang="id-ID" sz="2800" dirty="0" smtClean="0"/>
              <a:t>Perhatikan sitasi dan referensi untuk menghindari tuduhan plagiat</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264" y="0"/>
            <a:ext cx="2095500" cy="218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8259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70186"/>
          </a:xfrm>
        </p:spPr>
        <p:txBody>
          <a:bodyPr>
            <a:normAutofit/>
          </a:bodyPr>
          <a:lstStyle/>
          <a:p>
            <a:r>
              <a:rPr lang="id-ID" sz="6000" dirty="0" smtClean="0"/>
              <a:t>Tugas Akhir </a:t>
            </a:r>
            <a:r>
              <a:rPr lang="id-ID" sz="6000" dirty="0" smtClean="0"/>
              <a:t>Skripsi</a:t>
            </a:r>
            <a:endParaRPr lang="id-ID" sz="6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1844824"/>
            <a:ext cx="7128792" cy="3276972"/>
          </a:xfrm>
        </p:spPr>
      </p:pic>
    </p:spTree>
    <p:extLst>
      <p:ext uri="{BB962C8B-B14F-4D97-AF65-F5344CB8AC3E}">
        <p14:creationId xmlns:p14="http://schemas.microsoft.com/office/powerpoint/2010/main" val="2893720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dirty="0" smtClean="0"/>
              <a:t>1. Pendahuluan</a:t>
            </a:r>
            <a:endParaRPr lang="id-ID" dirty="0"/>
          </a:p>
        </p:txBody>
      </p:sp>
      <p:sp>
        <p:nvSpPr>
          <p:cNvPr id="3" name="Content Placeholder 2"/>
          <p:cNvSpPr>
            <a:spLocks noGrp="1"/>
          </p:cNvSpPr>
          <p:nvPr>
            <p:ph idx="1"/>
          </p:nvPr>
        </p:nvSpPr>
        <p:spPr/>
        <p:txBody>
          <a:bodyPr>
            <a:normAutofit fontScale="70000" lnSpcReduction="20000"/>
          </a:bodyPr>
          <a:lstStyle/>
          <a:p>
            <a:pPr marL="0" indent="0">
              <a:buNone/>
            </a:pPr>
            <a:r>
              <a:rPr lang="id-ID" dirty="0" smtClean="0"/>
              <a:t>Memuat latar belakang permasalahan, esensi topik yang dibahas, tujuan pembahasan dan manfaatnya bagi penerapan, pengembangan, pembudayaan ilmu pengetahuan, teknologi</a:t>
            </a:r>
            <a:r>
              <a:rPr lang="id-ID" dirty="0" smtClean="0"/>
              <a:t>.</a:t>
            </a:r>
          </a:p>
          <a:p>
            <a:pPr marL="0" indent="0">
              <a:buNone/>
            </a:pPr>
            <a:r>
              <a:rPr lang="id-ID" dirty="0" smtClean="0"/>
              <a:t> Latar </a:t>
            </a:r>
            <a:r>
              <a:rPr lang="id-ID" dirty="0"/>
              <a:t>belakang penelitian mengungkapkan keingintahuan mahasiswa </a:t>
            </a:r>
            <a:r>
              <a:rPr lang="id-ID" dirty="0" smtClean="0"/>
              <a:t> tentang </a:t>
            </a:r>
            <a:r>
              <a:rPr lang="id-ID" dirty="0"/>
              <a:t>fenomena/gejala yang menarik untuk diteliti dengan menunjukkan </a:t>
            </a:r>
            <a:r>
              <a:rPr lang="id-ID" dirty="0" smtClean="0"/>
              <a:t> signifikansi </a:t>
            </a:r>
            <a:r>
              <a:rPr lang="id-ID" dirty="0"/>
              <a:t>penelitian bagi pengembangan pengetahuan ilmiah. </a:t>
            </a:r>
            <a:endParaRPr lang="id-ID" dirty="0" smtClean="0"/>
          </a:p>
          <a:p>
            <a:pPr marL="0" indent="0">
              <a:buNone/>
            </a:pPr>
            <a:endParaRPr lang="id-ID" dirty="0"/>
          </a:p>
          <a:p>
            <a:pPr marL="0" indent="0">
              <a:buNone/>
            </a:pPr>
            <a:r>
              <a:rPr lang="id-ID" dirty="0" smtClean="0"/>
              <a:t>Empat </a:t>
            </a:r>
            <a:r>
              <a:rPr lang="id-ID" dirty="0"/>
              <a:t>komponen latar belakang masalah yang perlu diperhatikan adalah </a:t>
            </a:r>
            <a:r>
              <a:rPr lang="id-ID" dirty="0" smtClean="0"/>
              <a:t>sebagai </a:t>
            </a:r>
            <a:r>
              <a:rPr lang="id-ID" dirty="0"/>
              <a:t>berikut: </a:t>
            </a:r>
          </a:p>
          <a:p>
            <a:pPr marL="651510" indent="-514350">
              <a:buFont typeface="+mj-lt"/>
              <a:buAutoNum type="arabicPeriod"/>
            </a:pPr>
            <a:r>
              <a:rPr lang="id-ID" dirty="0" smtClean="0"/>
              <a:t>Adanya </a:t>
            </a:r>
            <a:r>
              <a:rPr lang="id-ID" dirty="0"/>
              <a:t>gejala tentang permasalahan yang akan diteliti. </a:t>
            </a:r>
          </a:p>
          <a:p>
            <a:pPr marL="651510" indent="-514350">
              <a:buFont typeface="+mj-lt"/>
              <a:buAutoNum type="arabicPeriod"/>
            </a:pPr>
            <a:r>
              <a:rPr lang="id-ID" dirty="0" smtClean="0"/>
              <a:t>Relevansi </a:t>
            </a:r>
            <a:r>
              <a:rPr lang="id-ID" dirty="0"/>
              <a:t>dan intensitas pengaruh </a:t>
            </a:r>
            <a:r>
              <a:rPr lang="id-ID" dirty="0" smtClean="0"/>
              <a:t>masalah </a:t>
            </a:r>
            <a:r>
              <a:rPr lang="id-ID" dirty="0"/>
              <a:t>yang diteliti terhadap aspek ilmu </a:t>
            </a:r>
            <a:r>
              <a:rPr lang="id-ID" dirty="0" smtClean="0"/>
              <a:t> (</a:t>
            </a:r>
            <a:r>
              <a:rPr lang="id-ID" dirty="0"/>
              <a:t>teknik, sosial, ekonomi, budaya, politik, seni, agama) dengan segala akibat </a:t>
            </a:r>
            <a:r>
              <a:rPr lang="id-ID" dirty="0" smtClean="0"/>
              <a:t>yang </a:t>
            </a:r>
            <a:r>
              <a:rPr lang="id-ID" dirty="0"/>
              <a:t>ditimbulkannya. </a:t>
            </a:r>
          </a:p>
          <a:p>
            <a:pPr marL="651510" indent="-514350">
              <a:buFont typeface="+mj-lt"/>
              <a:buAutoNum type="arabicPeriod"/>
            </a:pPr>
            <a:r>
              <a:rPr lang="id-ID" dirty="0" smtClean="0"/>
              <a:t>Keserasian </a:t>
            </a:r>
            <a:r>
              <a:rPr lang="id-ID" dirty="0"/>
              <a:t>pendekatan metodologis yang digunakan. </a:t>
            </a:r>
          </a:p>
          <a:p>
            <a:pPr marL="651510" indent="-514350">
              <a:buFont typeface="+mj-lt"/>
              <a:buAutoNum type="arabicPeriod"/>
            </a:pPr>
            <a:r>
              <a:rPr lang="id-ID" dirty="0" smtClean="0"/>
              <a:t>Gambaran </a:t>
            </a:r>
            <a:r>
              <a:rPr lang="id-ID" dirty="0"/>
              <a:t>kegunaan hasil penelitian</a:t>
            </a:r>
          </a:p>
          <a:p>
            <a:endParaRPr lang="id-ID" dirty="0"/>
          </a:p>
        </p:txBody>
      </p:sp>
    </p:spTree>
    <p:extLst>
      <p:ext uri="{BB962C8B-B14F-4D97-AF65-F5344CB8AC3E}">
        <p14:creationId xmlns:p14="http://schemas.microsoft.com/office/powerpoint/2010/main" val="13590135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a:bodyPr>
          <a:lstStyle/>
          <a:p>
            <a:pPr algn="l"/>
            <a:r>
              <a:rPr lang="id-ID" sz="3200" dirty="0" smtClean="0"/>
              <a:t>Latar belakang</a:t>
            </a:r>
            <a:endParaRPr lang="id-ID" sz="3200" dirty="0"/>
          </a:p>
        </p:txBody>
      </p:sp>
      <p:sp>
        <p:nvSpPr>
          <p:cNvPr id="3" name="Content Placeholder 2"/>
          <p:cNvSpPr>
            <a:spLocks noGrp="1"/>
          </p:cNvSpPr>
          <p:nvPr>
            <p:ph idx="1"/>
          </p:nvPr>
        </p:nvSpPr>
        <p:spPr>
          <a:xfrm>
            <a:off x="395536" y="1052736"/>
            <a:ext cx="5688632" cy="4968552"/>
          </a:xfrm>
        </p:spPr>
        <p:txBody>
          <a:bodyPr>
            <a:normAutofit fontScale="92500" lnSpcReduction="10000"/>
          </a:bodyPr>
          <a:lstStyle/>
          <a:p>
            <a:pPr marL="137160" indent="0">
              <a:buNone/>
            </a:pPr>
            <a:r>
              <a:rPr lang="id-ID" sz="2400" dirty="0"/>
              <a:t>Dari pihak peneliti, pengungkapan bagian ini dapat didasarkan atas </a:t>
            </a:r>
            <a:r>
              <a:rPr lang="id-ID" sz="2400" dirty="0" smtClean="0"/>
              <a:t>pertanyaan berikut</a:t>
            </a:r>
            <a:r>
              <a:rPr lang="id-ID" sz="2400" dirty="0"/>
              <a:t>: </a:t>
            </a:r>
          </a:p>
          <a:p>
            <a:r>
              <a:rPr lang="id-ID" sz="2400" dirty="0" smtClean="0"/>
              <a:t>Tentang </a:t>
            </a:r>
            <a:r>
              <a:rPr lang="id-ID" sz="2400" dirty="0"/>
              <a:t>topik yang diteliti, apa-apa saja informasi yang telah diketahui, baik </a:t>
            </a:r>
            <a:r>
              <a:rPr lang="id-ID" sz="2400" dirty="0" smtClean="0"/>
              <a:t>teoretis </a:t>
            </a:r>
            <a:r>
              <a:rPr lang="id-ID" sz="2400" dirty="0"/>
              <a:t>maupun faktual; </a:t>
            </a:r>
          </a:p>
          <a:p>
            <a:r>
              <a:rPr lang="id-ID" sz="2400" dirty="0" smtClean="0"/>
              <a:t>Berdasarkan </a:t>
            </a:r>
            <a:r>
              <a:rPr lang="id-ID" sz="2400" dirty="0"/>
              <a:t>informasi yang diperoleh, adakah ditemukan adanya </a:t>
            </a:r>
            <a:r>
              <a:rPr lang="id-ID" sz="2400" dirty="0" smtClean="0"/>
              <a:t> permasalahan</a:t>
            </a:r>
            <a:r>
              <a:rPr lang="id-ID" sz="2400" dirty="0"/>
              <a:t>; </a:t>
            </a:r>
          </a:p>
          <a:p>
            <a:r>
              <a:rPr lang="id-ID" sz="2400" dirty="0" smtClean="0"/>
              <a:t>Dari </a:t>
            </a:r>
            <a:r>
              <a:rPr lang="id-ID" sz="2400" dirty="0"/>
              <a:t>permasalahan yang dapat diidentifikasi, bagian mana yang menarik untuk </a:t>
            </a:r>
            <a:r>
              <a:rPr lang="id-ID" sz="2400" dirty="0" smtClean="0"/>
              <a:t> diteliti</a:t>
            </a:r>
            <a:r>
              <a:rPr lang="id-ID" sz="2400" dirty="0"/>
              <a:t>; </a:t>
            </a:r>
          </a:p>
          <a:p>
            <a:r>
              <a:rPr lang="id-ID" sz="2400" dirty="0" smtClean="0"/>
              <a:t>Apakah </a:t>
            </a:r>
            <a:r>
              <a:rPr lang="id-ID" sz="2400" dirty="0"/>
              <a:t>mungkin secara teknis masalah itu </a:t>
            </a:r>
            <a:r>
              <a:rPr lang="id-ID" sz="2400" dirty="0" smtClean="0"/>
              <a:t>diteliti</a:t>
            </a:r>
            <a:endParaRPr lang="id-ID" sz="2400" dirty="0"/>
          </a:p>
          <a:p>
            <a:endParaRPr lang="id-ID" dirty="0"/>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28184" y="260648"/>
            <a:ext cx="2736304"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3760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92500" lnSpcReduction="20000"/>
          </a:bodyPr>
          <a:lstStyle/>
          <a:p>
            <a:pPr marL="137160" indent="0">
              <a:buNone/>
            </a:pPr>
            <a:r>
              <a:rPr lang="id-ID" dirty="0"/>
              <a:t>Identifikasi </a:t>
            </a:r>
            <a:r>
              <a:rPr lang="id-ID" dirty="0" smtClean="0"/>
              <a:t>Masalah. Identifikasi </a:t>
            </a:r>
            <a:r>
              <a:rPr lang="id-ID" dirty="0"/>
              <a:t>masalah adalah inti fenomena yang akan diteliti sebagai akibat </a:t>
            </a:r>
            <a:r>
              <a:rPr lang="id-ID" dirty="0" smtClean="0"/>
              <a:t>adanya </a:t>
            </a:r>
            <a:r>
              <a:rPr lang="id-ID" dirty="0"/>
              <a:t>kesenjangan teori dan </a:t>
            </a:r>
            <a:r>
              <a:rPr lang="id-ID" dirty="0" smtClean="0"/>
              <a:t>realita</a:t>
            </a:r>
          </a:p>
          <a:p>
            <a:r>
              <a:rPr lang="id-ID" dirty="0"/>
              <a:t>Maksud dan/atau Tujuan </a:t>
            </a:r>
            <a:r>
              <a:rPr lang="id-ID" dirty="0" smtClean="0"/>
              <a:t>Penelitian. Maksud </a:t>
            </a:r>
            <a:r>
              <a:rPr lang="id-ID" dirty="0"/>
              <a:t>penelitian mengungkapkan arah dan tujuan umum apa yang akan </a:t>
            </a:r>
            <a:r>
              <a:rPr lang="id-ID" dirty="0" smtClean="0"/>
              <a:t>dicapai </a:t>
            </a:r>
            <a:r>
              <a:rPr lang="id-ID" dirty="0"/>
              <a:t>dalam penelitian. </a:t>
            </a:r>
          </a:p>
          <a:p>
            <a:r>
              <a:rPr lang="id-ID" dirty="0"/>
              <a:t>Tujuan penelitian mengetengahkan indikator-indikator/aspek-aspek yang </a:t>
            </a:r>
            <a:r>
              <a:rPr lang="id-ID" dirty="0" smtClean="0"/>
              <a:t>hendak </a:t>
            </a:r>
            <a:r>
              <a:rPr lang="id-ID" dirty="0"/>
              <a:t>ditemukan dalam penelitian, </a:t>
            </a:r>
            <a:r>
              <a:rPr lang="id-ID" dirty="0" smtClean="0"/>
              <a:t>terutamaberkaitan </a:t>
            </a:r>
            <a:r>
              <a:rPr lang="id-ID" dirty="0"/>
              <a:t>dengan variabel-variabel </a:t>
            </a:r>
            <a:r>
              <a:rPr lang="id-ID" dirty="0" smtClean="0"/>
              <a:t>yang </a:t>
            </a:r>
            <a:r>
              <a:rPr lang="id-ID" dirty="0"/>
              <a:t>akan diteliti. </a:t>
            </a:r>
            <a:endParaRPr lang="id-ID" dirty="0" smtClean="0"/>
          </a:p>
          <a:p>
            <a:r>
              <a:rPr lang="id-ID" dirty="0"/>
              <a:t>Kegunaan </a:t>
            </a:r>
            <a:r>
              <a:rPr lang="id-ID" dirty="0" smtClean="0"/>
              <a:t>Penelitian. Penjelasan </a:t>
            </a:r>
            <a:r>
              <a:rPr lang="id-ID" dirty="0"/>
              <a:t>tentang manfaat penelitian yang dilakukan, baik manfaat teoretis maupun manfaat praktis hasil penelitian</a:t>
            </a:r>
          </a:p>
          <a:p>
            <a:endParaRPr lang="id-ID" dirty="0"/>
          </a:p>
          <a:p>
            <a:endParaRPr lang="id-ID" dirty="0"/>
          </a:p>
          <a:p>
            <a:pPr marL="137160" indent="0">
              <a:buNone/>
            </a:pPr>
            <a:endParaRPr lang="id-ID" dirty="0"/>
          </a:p>
        </p:txBody>
      </p:sp>
    </p:spTree>
    <p:extLst>
      <p:ext uri="{BB962C8B-B14F-4D97-AF65-F5344CB8AC3E}">
        <p14:creationId xmlns:p14="http://schemas.microsoft.com/office/powerpoint/2010/main" val="1874982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Autofit/>
          </a:bodyPr>
          <a:lstStyle/>
          <a:p>
            <a:r>
              <a:rPr lang="id-ID" sz="2800" dirty="0" smtClean="0"/>
              <a:t>Kajian Pustaka dan Perumusan Hipotesis</a:t>
            </a:r>
            <a:endParaRPr lang="id-ID" sz="2800" dirty="0"/>
          </a:p>
        </p:txBody>
      </p:sp>
      <p:sp>
        <p:nvSpPr>
          <p:cNvPr id="3" name="Content Placeholder 2"/>
          <p:cNvSpPr>
            <a:spLocks noGrp="1"/>
          </p:cNvSpPr>
          <p:nvPr>
            <p:ph idx="1"/>
          </p:nvPr>
        </p:nvSpPr>
        <p:spPr>
          <a:xfrm>
            <a:off x="457200" y="980728"/>
            <a:ext cx="8229600" cy="5328632"/>
          </a:xfrm>
        </p:spPr>
        <p:txBody>
          <a:bodyPr>
            <a:normAutofit fontScale="70000" lnSpcReduction="20000"/>
          </a:bodyPr>
          <a:lstStyle/>
          <a:p>
            <a:r>
              <a:rPr lang="id-ID" dirty="0"/>
              <a:t>Bab ini menjelaskan teori yang relevan dengan masalah yang diteliti. </a:t>
            </a:r>
          </a:p>
          <a:p>
            <a:r>
              <a:rPr lang="id-ID" dirty="0" smtClean="0"/>
              <a:t>Uraian tentang </a:t>
            </a:r>
            <a:r>
              <a:rPr lang="id-ID" dirty="0"/>
              <a:t>data sekunder/tersier yang diperoleh </a:t>
            </a:r>
            <a:r>
              <a:rPr lang="id-ID" dirty="0" smtClean="0"/>
              <a:t>dari </a:t>
            </a:r>
            <a:r>
              <a:rPr lang="id-ID" dirty="0"/>
              <a:t>jurnal-jurnal ilmiah atau hasil penelitian pihak lain yang dapat dijadikan </a:t>
            </a:r>
            <a:r>
              <a:rPr lang="id-ID" dirty="0" smtClean="0"/>
              <a:t> asumsi-asumsi </a:t>
            </a:r>
            <a:r>
              <a:rPr lang="id-ID" dirty="0"/>
              <a:t>yang memungkinkan terjadinya penalaran untuk menjawab </a:t>
            </a:r>
            <a:r>
              <a:rPr lang="id-ID" dirty="0" smtClean="0"/>
              <a:t> masalah </a:t>
            </a:r>
            <a:r>
              <a:rPr lang="id-ID" dirty="0"/>
              <a:t>yang diajukan peneliti. </a:t>
            </a:r>
            <a:endParaRPr lang="id-ID" dirty="0" smtClean="0"/>
          </a:p>
          <a:p>
            <a:r>
              <a:rPr lang="id-ID" dirty="0" smtClean="0"/>
              <a:t>Pembahasan lebih </a:t>
            </a:r>
            <a:r>
              <a:rPr lang="id-ID" dirty="0"/>
              <a:t>dari satu teori atau data </a:t>
            </a:r>
            <a:r>
              <a:rPr lang="id-ID" dirty="0" smtClean="0"/>
              <a:t>sekunder/tersier </a:t>
            </a:r>
            <a:r>
              <a:rPr lang="id-ID" dirty="0"/>
              <a:t>untuk membahas permasalahan </a:t>
            </a:r>
            <a:r>
              <a:rPr lang="id-ID" dirty="0" smtClean="0"/>
              <a:t> yang </a:t>
            </a:r>
            <a:r>
              <a:rPr lang="id-ID" dirty="0"/>
              <a:t>menjadi topik skripsi, sepanjang </a:t>
            </a:r>
            <a:r>
              <a:rPr lang="id-ID" dirty="0" smtClean="0"/>
              <a:t>teori–teori </a:t>
            </a:r>
            <a:r>
              <a:rPr lang="id-ID" dirty="0"/>
              <a:t>dan/atau data sekunder/tersier </a:t>
            </a:r>
            <a:r>
              <a:rPr lang="id-ID" dirty="0" smtClean="0"/>
              <a:t> itu </a:t>
            </a:r>
            <a:r>
              <a:rPr lang="id-ID" dirty="0"/>
              <a:t>berkaitan. </a:t>
            </a:r>
          </a:p>
          <a:p>
            <a:r>
              <a:rPr lang="id-ID" dirty="0"/>
              <a:t>Tinjauan pustaka merupakan hasil telusuran tentang kepustakaan yang </a:t>
            </a:r>
            <a:r>
              <a:rPr lang="id-ID" dirty="0" smtClean="0"/>
              <a:t>mengupas </a:t>
            </a:r>
            <a:r>
              <a:rPr lang="id-ID" dirty="0"/>
              <a:t>topik penelitian yang relevan dengan penelitian yang akan diteliti. </a:t>
            </a:r>
          </a:p>
          <a:p>
            <a:r>
              <a:rPr lang="id-ID" dirty="0" smtClean="0"/>
              <a:t>Bukti pendukung </a:t>
            </a:r>
            <a:r>
              <a:rPr lang="id-ID" dirty="0"/>
              <a:t>bahwa topik atau materi yang diteliti </a:t>
            </a:r>
            <a:r>
              <a:rPr lang="id-ID" dirty="0" smtClean="0"/>
              <a:t>memang </a:t>
            </a:r>
            <a:r>
              <a:rPr lang="id-ID" dirty="0"/>
              <a:t>merupakan suatu permasalahan yang penting karena juga merupakan </a:t>
            </a:r>
            <a:r>
              <a:rPr lang="id-ID" dirty="0" smtClean="0"/>
              <a:t> hal yang dikaji banyak </a:t>
            </a:r>
            <a:r>
              <a:rPr lang="id-ID" dirty="0"/>
              <a:t>orang, sebagaimana ditunjukkan oleh kepustakaan yang dirujuk. </a:t>
            </a:r>
          </a:p>
          <a:p>
            <a:r>
              <a:rPr lang="id-ID" dirty="0"/>
              <a:t>Kepustakaan juga dapat berupa teknik, metode, taktik, strategi, atau pendekatan </a:t>
            </a:r>
            <a:endParaRPr lang="id-ID" dirty="0" smtClean="0"/>
          </a:p>
          <a:p>
            <a:endParaRPr lang="id-ID" dirty="0"/>
          </a:p>
          <a:p>
            <a:endParaRPr lang="id-ID" dirty="0"/>
          </a:p>
          <a:p>
            <a:endParaRPr lang="id-ID" dirty="0"/>
          </a:p>
        </p:txBody>
      </p:sp>
    </p:spTree>
    <p:extLst>
      <p:ext uri="{BB962C8B-B14F-4D97-AF65-F5344CB8AC3E}">
        <p14:creationId xmlns:p14="http://schemas.microsoft.com/office/powerpoint/2010/main" val="2410919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10 Langkah </a:t>
            </a:r>
            <a:r>
              <a:rPr lang="id-ID" dirty="0" smtClean="0"/>
              <a:t>Menulis Penelitian</a:t>
            </a:r>
            <a:endParaRPr lang="id-ID"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54206277"/>
              </p:ext>
            </p:extLst>
          </p:nvPr>
        </p:nvGraphicFramePr>
        <p:xfrm>
          <a:off x="323529" y="1484784"/>
          <a:ext cx="4067174" cy="2451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9756" y="3935884"/>
            <a:ext cx="4067175"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64979" y="1484784"/>
            <a:ext cx="4213225" cy="245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01491" y="3935884"/>
            <a:ext cx="41402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13238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7500" lnSpcReduction="20000"/>
          </a:bodyPr>
          <a:lstStyle/>
          <a:p>
            <a:pPr marL="137160" indent="0">
              <a:buNone/>
            </a:pPr>
            <a:r>
              <a:rPr lang="id-ID" dirty="0"/>
              <a:t>Kerangka Pemikiran</a:t>
            </a:r>
          </a:p>
          <a:p>
            <a:r>
              <a:rPr lang="id-ID" dirty="0"/>
              <a:t>Pada prinsipnya kerangka pemikiran pada penelitian deduktif </a:t>
            </a:r>
            <a:r>
              <a:rPr lang="id-ID" dirty="0" smtClean="0"/>
              <a:t> (</a:t>
            </a:r>
            <a:r>
              <a:rPr lang="id-ID" dirty="0"/>
              <a:t>deductive/operational research) </a:t>
            </a:r>
            <a:r>
              <a:rPr lang="id-ID" dirty="0" smtClean="0"/>
              <a:t> dikemukakan </a:t>
            </a:r>
            <a:r>
              <a:rPr lang="id-ID" dirty="0"/>
              <a:t>(beberapa) dalil, hukum, teori </a:t>
            </a:r>
            <a:r>
              <a:rPr lang="id-ID" dirty="0" smtClean="0"/>
              <a:t> yang </a:t>
            </a:r>
            <a:r>
              <a:rPr lang="id-ID" dirty="0"/>
              <a:t>relevan dengan masalah yang diteliti sehingga memunculkan </a:t>
            </a:r>
            <a:r>
              <a:rPr lang="id-ID" dirty="0" smtClean="0"/>
              <a:t>asumsi- asumsi </a:t>
            </a:r>
            <a:r>
              <a:rPr lang="id-ID" dirty="0"/>
              <a:t>dan proposisi yang kemudian kalau mungkin dapat dirumuskan ke dalam </a:t>
            </a:r>
            <a:r>
              <a:rPr lang="id-ID" dirty="0" smtClean="0"/>
              <a:t> hipotesis </a:t>
            </a:r>
            <a:r>
              <a:rPr lang="id-ID" dirty="0"/>
              <a:t>operasional atau hipotesis yang dapat diuji </a:t>
            </a:r>
            <a:r>
              <a:rPr lang="id-ID" dirty="0" smtClean="0"/>
              <a:t>( testable/operational </a:t>
            </a:r>
            <a:r>
              <a:rPr lang="id-ID" dirty="0"/>
              <a:t> </a:t>
            </a:r>
            <a:r>
              <a:rPr lang="id-ID" dirty="0" smtClean="0"/>
              <a:t>hypothesis). </a:t>
            </a:r>
            <a:endParaRPr lang="id-ID" dirty="0"/>
          </a:p>
          <a:p>
            <a:r>
              <a:rPr lang="id-ID" dirty="0"/>
              <a:t>Pada penelitian induktif </a:t>
            </a:r>
            <a:r>
              <a:rPr lang="id-ID" dirty="0" smtClean="0"/>
              <a:t>( inductive research ) </a:t>
            </a:r>
            <a:r>
              <a:rPr lang="id-ID" dirty="0"/>
              <a:t>kerangka pemikiran </a:t>
            </a:r>
            <a:r>
              <a:rPr lang="id-ID" dirty="0" smtClean="0"/>
              <a:t> berdasarkan </a:t>
            </a:r>
            <a:r>
              <a:rPr lang="id-ID" dirty="0"/>
              <a:t>dugaan sementara, yaitu adanya kaitan-kaitan tertentu dalam </a:t>
            </a:r>
            <a:r>
              <a:rPr lang="id-ID" dirty="0" smtClean="0"/>
              <a:t> variabel </a:t>
            </a:r>
            <a:r>
              <a:rPr lang="id-ID" dirty="0"/>
              <a:t>masalah, tetapi tidak dapat didedukasi dari teori. Jadi, hipotesis tidak </a:t>
            </a:r>
            <a:r>
              <a:rPr lang="id-ID" dirty="0" smtClean="0"/>
              <a:t> diturunkan </a:t>
            </a:r>
            <a:r>
              <a:rPr lang="id-ID" dirty="0"/>
              <a:t>terlebih dahulu, tetapi hipotesis dihasilkan dari data yang disebut </a:t>
            </a:r>
            <a:r>
              <a:rPr lang="id-ID" dirty="0" smtClean="0"/>
              <a:t> benang merah”, </a:t>
            </a:r>
            <a:r>
              <a:rPr lang="id-ID" dirty="0"/>
              <a:t> </a:t>
            </a:r>
            <a:r>
              <a:rPr lang="id-ID" dirty="0" smtClean="0"/>
              <a:t>yaitu </a:t>
            </a:r>
            <a:r>
              <a:rPr lang="id-ID" dirty="0"/>
              <a:t>percerminan alur runtut pikir peneliti. </a:t>
            </a:r>
          </a:p>
          <a:p>
            <a:endParaRPr lang="id-ID" dirty="0"/>
          </a:p>
        </p:txBody>
      </p:sp>
    </p:spTree>
    <p:extLst>
      <p:ext uri="{BB962C8B-B14F-4D97-AF65-F5344CB8AC3E}">
        <p14:creationId xmlns:p14="http://schemas.microsoft.com/office/powerpoint/2010/main" val="8660129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dirty="0"/>
              <a:t>Metodologi Penelitian </a:t>
            </a:r>
            <a:endParaRPr lang="id-ID" dirty="0"/>
          </a:p>
        </p:txBody>
      </p:sp>
      <p:sp>
        <p:nvSpPr>
          <p:cNvPr id="3" name="Content Placeholder 2"/>
          <p:cNvSpPr>
            <a:spLocks noGrp="1"/>
          </p:cNvSpPr>
          <p:nvPr>
            <p:ph idx="1"/>
          </p:nvPr>
        </p:nvSpPr>
        <p:spPr/>
        <p:txBody>
          <a:bodyPr>
            <a:normAutofit fontScale="70000" lnSpcReduction="20000"/>
          </a:bodyPr>
          <a:lstStyle/>
          <a:p>
            <a:r>
              <a:rPr lang="id-ID" dirty="0" smtClean="0"/>
              <a:t>Metodologi </a:t>
            </a:r>
            <a:r>
              <a:rPr lang="id-ID" dirty="0"/>
              <a:t>penelitian mengungkapkan secara ringkas rancangan </a:t>
            </a:r>
            <a:r>
              <a:rPr lang="id-ID" dirty="0" smtClean="0"/>
              <a:t>penelitian, </a:t>
            </a:r>
            <a:r>
              <a:rPr lang="id-ID" dirty="0"/>
              <a:t> </a:t>
            </a:r>
            <a:r>
              <a:rPr lang="id-ID" dirty="0" smtClean="0"/>
              <a:t>prosedur penelitian</a:t>
            </a:r>
            <a:r>
              <a:rPr lang="id-ID" dirty="0"/>
              <a:t>, alat ukur yang </a:t>
            </a:r>
            <a:r>
              <a:rPr lang="id-ID" dirty="0" smtClean="0"/>
              <a:t>digunakanparameter </a:t>
            </a:r>
            <a:r>
              <a:rPr lang="id-ID" dirty="0"/>
              <a:t>yang </a:t>
            </a:r>
            <a:r>
              <a:rPr lang="id-ID" dirty="0" smtClean="0"/>
              <a:t> diamati</a:t>
            </a:r>
            <a:r>
              <a:rPr lang="id-ID" dirty="0"/>
              <a:t>, sampel, teknik analisis, dan metode ujinya. </a:t>
            </a:r>
          </a:p>
          <a:p>
            <a:r>
              <a:rPr lang="id-ID" dirty="0"/>
              <a:t>Penelitian ilmiah wajib memenuhi asas dapat diulang </a:t>
            </a:r>
            <a:r>
              <a:rPr lang="id-ID" dirty="0" smtClean="0"/>
              <a:t>(repeatable</a:t>
            </a:r>
            <a:r>
              <a:rPr lang="id-ID" dirty="0"/>
              <a:t>) dan dapat menghasilkan hasil penelitian yang sama (reproduceable). </a:t>
            </a:r>
            <a:endParaRPr lang="id-ID" dirty="0" smtClean="0"/>
          </a:p>
          <a:p>
            <a:r>
              <a:rPr lang="id-ID" dirty="0" smtClean="0"/>
              <a:t>Bahan </a:t>
            </a:r>
            <a:r>
              <a:rPr lang="id-ID" dirty="0"/>
              <a:t>dan Metode Penelitian harus diuraikan dengan jelas dan rinci sehingga jika ada orang yang memiliki kompetensi yang samaingin melakukan penelitian yang sama, ia akan dapat mengikuti semua prosedur penelitian dan akan memperoleh hasil yang relatif sama pula. </a:t>
            </a:r>
          </a:p>
          <a:p>
            <a:r>
              <a:rPr lang="id-ID" dirty="0" smtClean="0"/>
              <a:t>Deskripsikan secara </a:t>
            </a:r>
            <a:r>
              <a:rPr lang="id-ID" dirty="0"/>
              <a:t>lebih rinci dan runtut rancangan penelitian, prosedur penelitian, teknik penarikan sampel dan kriterianya (termasuk populasinya), penetapan variabel penelitian dan definisi operasional penelitian, teknik analisis dan metode lainnya. </a:t>
            </a:r>
          </a:p>
          <a:p>
            <a:endParaRPr lang="id-ID" dirty="0"/>
          </a:p>
        </p:txBody>
      </p:sp>
    </p:spTree>
    <p:extLst>
      <p:ext uri="{BB962C8B-B14F-4D97-AF65-F5344CB8AC3E}">
        <p14:creationId xmlns:p14="http://schemas.microsoft.com/office/powerpoint/2010/main" val="21659631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a:xfrm>
            <a:off x="457200" y="2060848"/>
            <a:ext cx="8229600" cy="4392488"/>
          </a:xfrm>
        </p:spPr>
        <p:txBody>
          <a:bodyPr>
            <a:normAutofit/>
          </a:bodyPr>
          <a:lstStyle/>
          <a:p>
            <a:pPr marL="137160" indent="0">
              <a:buNone/>
            </a:pPr>
            <a:r>
              <a:rPr lang="id-ID" sz="2000" dirty="0"/>
              <a:t>Lokasi dan Waktu Penelitian</a:t>
            </a:r>
          </a:p>
          <a:p>
            <a:r>
              <a:rPr lang="id-ID" sz="2000" dirty="0"/>
              <a:t>Subbab ini menguraikan di mana penelitian dilakukan (kota, daerah, desa, </a:t>
            </a:r>
            <a:r>
              <a:rPr lang="id-ID" sz="2000" dirty="0" smtClean="0"/>
              <a:t>laboratorium</a:t>
            </a:r>
            <a:r>
              <a:rPr lang="id-ID" sz="2000" dirty="0"/>
              <a:t>, sekolah, perusahaan, klinik, rumah sakit, panti asuhan dsb.). </a:t>
            </a:r>
            <a:endParaRPr lang="id-ID" sz="2000" dirty="0" smtClean="0"/>
          </a:p>
          <a:p>
            <a:r>
              <a:rPr lang="id-ID" sz="2000" dirty="0" smtClean="0"/>
              <a:t>Selain itu</a:t>
            </a:r>
            <a:r>
              <a:rPr lang="id-ID" sz="2000" dirty="0"/>
              <a:t>, menguraikan jadwal dan lamanya penelitian yang dilakukan</a:t>
            </a:r>
          </a:p>
          <a:p>
            <a:r>
              <a:rPr lang="id-ID" sz="2000" dirty="0" smtClean="0"/>
              <a:t>Bab </a:t>
            </a:r>
            <a:r>
              <a:rPr lang="id-ID" sz="2000" dirty="0"/>
              <a:t>ini memberikan gambaran umum mengenai objek penelitian, khususnya keadaan objek penelitian yang dikaitkan dengan judul skripsi atau permasalahan yang </a:t>
            </a:r>
            <a:r>
              <a:rPr lang="id-ID" sz="2000" dirty="0" smtClean="0"/>
              <a:t>diteliti</a:t>
            </a:r>
            <a:endParaRPr lang="id-ID" sz="20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116632"/>
            <a:ext cx="4176464"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48761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fontScale="90000"/>
          </a:bodyPr>
          <a:lstStyle/>
          <a:p>
            <a:r>
              <a:rPr lang="id-ID" sz="3600" dirty="0"/>
              <a:t>HASIL PENELITIAN DAN PEMBAHASAN </a:t>
            </a:r>
            <a:endParaRPr lang="id-ID" dirty="0"/>
          </a:p>
        </p:txBody>
      </p:sp>
      <p:sp>
        <p:nvSpPr>
          <p:cNvPr id="3" name="Content Placeholder 2"/>
          <p:cNvSpPr>
            <a:spLocks noGrp="1"/>
          </p:cNvSpPr>
          <p:nvPr>
            <p:ph idx="1"/>
          </p:nvPr>
        </p:nvSpPr>
        <p:spPr>
          <a:xfrm>
            <a:off x="457200" y="1196752"/>
            <a:ext cx="8229600" cy="5112608"/>
          </a:xfrm>
        </p:spPr>
        <p:txBody>
          <a:bodyPr>
            <a:normAutofit fontScale="55000" lnSpcReduction="20000"/>
          </a:bodyPr>
          <a:lstStyle/>
          <a:p>
            <a:r>
              <a:rPr lang="id-ID" sz="3300" dirty="0" smtClean="0"/>
              <a:t>Hasil </a:t>
            </a:r>
            <a:r>
              <a:rPr lang="id-ID" sz="3300" dirty="0"/>
              <a:t>penelitian adalah bagian yang menyajikan hasil dari penelitian </a:t>
            </a:r>
            <a:r>
              <a:rPr lang="id-ID" sz="3300" dirty="0" smtClean="0"/>
              <a:t>dalam </a:t>
            </a:r>
            <a:r>
              <a:rPr lang="id-ID" sz="3300" dirty="0"/>
              <a:t>bentuk data. </a:t>
            </a:r>
            <a:endParaRPr lang="id-ID" sz="3300" dirty="0" smtClean="0"/>
          </a:p>
          <a:p>
            <a:r>
              <a:rPr lang="id-ID" sz="3300" dirty="0" smtClean="0"/>
              <a:t>Data hasil penelitian: </a:t>
            </a:r>
          </a:p>
          <a:p>
            <a:pPr lvl="1"/>
            <a:r>
              <a:rPr lang="id-ID" sz="3300" dirty="0" smtClean="0"/>
              <a:t>Uraian</a:t>
            </a:r>
            <a:r>
              <a:rPr lang="id-ID" sz="3300" dirty="0" smtClean="0"/>
              <a:t>/ deksripsi</a:t>
            </a:r>
          </a:p>
          <a:p>
            <a:pPr lvl="1"/>
            <a:r>
              <a:rPr lang="id-ID" sz="3300" dirty="0"/>
              <a:t>I</a:t>
            </a:r>
            <a:r>
              <a:rPr lang="id-ID" sz="3300" dirty="0" smtClean="0"/>
              <a:t>lustrasi </a:t>
            </a:r>
            <a:r>
              <a:rPr lang="id-ID" sz="3300" dirty="0"/>
              <a:t>(gambar, foto, diagram, grafik, tabel, dll.). </a:t>
            </a:r>
            <a:endParaRPr lang="id-ID" sz="3300" dirty="0" smtClean="0"/>
          </a:p>
          <a:p>
            <a:r>
              <a:rPr lang="id-ID" sz="3300" dirty="0" smtClean="0"/>
              <a:t>Data t</a:t>
            </a:r>
            <a:r>
              <a:rPr lang="id-ID" sz="3300" dirty="0" smtClean="0"/>
              <a:t>abel </a:t>
            </a:r>
            <a:r>
              <a:rPr lang="id-ID" sz="3300" dirty="0"/>
              <a:t>dan grafik </a:t>
            </a:r>
            <a:r>
              <a:rPr lang="id-ID" sz="3300" dirty="0" smtClean="0"/>
              <a:t>berupa self </a:t>
            </a:r>
            <a:r>
              <a:rPr lang="id-ID" sz="3300" dirty="0"/>
              <a:t>explanatory. </a:t>
            </a:r>
            <a:r>
              <a:rPr lang="id-ID" sz="3300" dirty="0" smtClean="0"/>
              <a:t>Artinya</a:t>
            </a:r>
            <a:r>
              <a:rPr lang="id-ID" sz="3300" dirty="0"/>
              <a:t>, semua keterangan harus ada pada tabel dan </a:t>
            </a:r>
            <a:r>
              <a:rPr lang="id-ID" sz="3300" dirty="0" smtClean="0"/>
              <a:t>grafik </a:t>
            </a:r>
            <a:r>
              <a:rPr lang="id-ID" sz="3300" dirty="0"/>
              <a:t>tersebut sehingga pembaca </a:t>
            </a:r>
            <a:r>
              <a:rPr lang="id-ID" sz="3300" dirty="0" smtClean="0"/>
              <a:t>dapat </a:t>
            </a:r>
            <a:r>
              <a:rPr lang="id-ID" sz="3300" dirty="0"/>
              <a:t>memahaminya tanpa harus mengacu ke </a:t>
            </a:r>
            <a:r>
              <a:rPr lang="id-ID" sz="3300" dirty="0" smtClean="0"/>
              <a:t>teks/naskah</a:t>
            </a:r>
            <a:r>
              <a:rPr lang="id-ID" sz="3300" dirty="0"/>
              <a:t>. </a:t>
            </a:r>
          </a:p>
          <a:p>
            <a:r>
              <a:rPr lang="id-ID" sz="3300" dirty="0" smtClean="0"/>
              <a:t>Pembahasan bukanlah </a:t>
            </a:r>
            <a:r>
              <a:rPr lang="id-ID" sz="3300" dirty="0"/>
              <a:t>mengulang data yang </a:t>
            </a:r>
            <a:r>
              <a:rPr lang="id-ID" sz="3300" dirty="0" smtClean="0"/>
              <a:t>ditampilkan </a:t>
            </a:r>
            <a:r>
              <a:rPr lang="id-ID" sz="3300" dirty="0"/>
              <a:t>dalam bentuk uraian kalimat, melainkan berupa arti </a:t>
            </a:r>
            <a:r>
              <a:rPr lang="id-ID" sz="3300" dirty="0" smtClean="0"/>
              <a:t>(meaning) </a:t>
            </a:r>
            <a:r>
              <a:rPr lang="id-ID" sz="3300" dirty="0"/>
              <a:t>data </a:t>
            </a:r>
            <a:r>
              <a:rPr lang="id-ID" sz="3300" dirty="0" smtClean="0"/>
              <a:t>yang </a:t>
            </a:r>
            <a:r>
              <a:rPr lang="id-ID" sz="3300" dirty="0"/>
              <a:t>diperoleh. </a:t>
            </a:r>
            <a:endParaRPr lang="id-ID" sz="3300" dirty="0" smtClean="0"/>
          </a:p>
          <a:p>
            <a:r>
              <a:rPr lang="id-ID" sz="3300" dirty="0" smtClean="0"/>
              <a:t>Perbandingan hasil </a:t>
            </a:r>
            <a:r>
              <a:rPr lang="id-ID" sz="3300" dirty="0"/>
              <a:t>yang diperoleh </a:t>
            </a:r>
            <a:r>
              <a:rPr lang="id-ID" sz="3300" dirty="0" smtClean="0"/>
              <a:t>dengan </a:t>
            </a:r>
            <a:r>
              <a:rPr lang="id-ID" sz="3300" dirty="0"/>
              <a:t>data pengetahuan (hasil riset orang lain) yang sudah dipublikasikan, </a:t>
            </a:r>
            <a:r>
              <a:rPr lang="id-ID" sz="3300" dirty="0" smtClean="0"/>
              <a:t>kemudian </a:t>
            </a:r>
            <a:r>
              <a:rPr lang="id-ID" sz="3300" dirty="0"/>
              <a:t>menjelaskan implikasi data yang diperoleh bagi ilmu pengetahuan atau </a:t>
            </a:r>
            <a:r>
              <a:rPr lang="id-ID" sz="3300" dirty="0" smtClean="0"/>
              <a:t>pemanfaatannya</a:t>
            </a:r>
            <a:r>
              <a:rPr lang="id-ID" sz="3300" dirty="0"/>
              <a:t>. </a:t>
            </a:r>
            <a:endParaRPr lang="id-ID" sz="3300" dirty="0" smtClean="0"/>
          </a:p>
          <a:p>
            <a:r>
              <a:rPr lang="id-ID" sz="3300" dirty="0" smtClean="0"/>
              <a:t>Temuan </a:t>
            </a:r>
            <a:r>
              <a:rPr lang="id-ID" sz="3300" dirty="0"/>
              <a:t>atau informasi yang diperoleh dapat dikaitkan dengan </a:t>
            </a:r>
            <a:r>
              <a:rPr lang="id-ID" sz="3300" dirty="0" smtClean="0"/>
              <a:t>tujuan </a:t>
            </a:r>
            <a:r>
              <a:rPr lang="id-ID" sz="3300" dirty="0"/>
              <a:t>penelitian (impikasi hasil penelitian) atau dibandingkan dengan hasil </a:t>
            </a:r>
            <a:r>
              <a:rPr lang="id-ID" sz="3300" dirty="0" smtClean="0"/>
              <a:t>penelitian </a:t>
            </a:r>
            <a:r>
              <a:rPr lang="id-ID" sz="3300" dirty="0"/>
              <a:t>orang lain yang telah </a:t>
            </a:r>
            <a:r>
              <a:rPr lang="id-ID" sz="3300" dirty="0" smtClean="0"/>
              <a:t>dipublikasikan.</a:t>
            </a:r>
          </a:p>
          <a:p>
            <a:r>
              <a:rPr lang="id-ID" sz="3300" dirty="0"/>
              <a:t>K</a:t>
            </a:r>
            <a:r>
              <a:rPr lang="id-ID" sz="3300" dirty="0" smtClean="0"/>
              <a:t>elemahan </a:t>
            </a:r>
            <a:r>
              <a:rPr lang="id-ID" sz="3300" dirty="0"/>
              <a:t>dan keterbatasan penelitian</a:t>
            </a:r>
            <a:r>
              <a:rPr lang="id-ID" dirty="0"/>
              <a:t>. </a:t>
            </a:r>
          </a:p>
        </p:txBody>
      </p:sp>
    </p:spTree>
    <p:extLst>
      <p:ext uri="{BB962C8B-B14F-4D97-AF65-F5344CB8AC3E}">
        <p14:creationId xmlns:p14="http://schemas.microsoft.com/office/powerpoint/2010/main" val="26799954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a:t>SIMPULAN DAN SARAN </a:t>
            </a:r>
            <a:br>
              <a:rPr lang="id-ID" dirty="0"/>
            </a:br>
            <a:endParaRPr lang="id-ID" dirty="0"/>
          </a:p>
        </p:txBody>
      </p:sp>
      <p:sp>
        <p:nvSpPr>
          <p:cNvPr id="3" name="Content Placeholder 2"/>
          <p:cNvSpPr>
            <a:spLocks noGrp="1"/>
          </p:cNvSpPr>
          <p:nvPr>
            <p:ph idx="1"/>
          </p:nvPr>
        </p:nvSpPr>
        <p:spPr>
          <a:xfrm>
            <a:off x="457200" y="1196752"/>
            <a:ext cx="8229600" cy="5328592"/>
          </a:xfrm>
        </p:spPr>
        <p:txBody>
          <a:bodyPr>
            <a:normAutofit fontScale="70000" lnSpcReduction="20000"/>
          </a:bodyPr>
          <a:lstStyle/>
          <a:p>
            <a:r>
              <a:rPr lang="id-ID" dirty="0" smtClean="0"/>
              <a:t>Simpulan : kristalisasi </a:t>
            </a:r>
            <a:r>
              <a:rPr lang="id-ID" dirty="0"/>
              <a:t>hasil analisis dan intepretasi. </a:t>
            </a:r>
            <a:endParaRPr lang="id-ID" dirty="0" smtClean="0"/>
          </a:p>
          <a:p>
            <a:r>
              <a:rPr lang="id-ID" dirty="0" smtClean="0"/>
              <a:t>Simpulan </a:t>
            </a:r>
            <a:r>
              <a:rPr lang="id-ID" dirty="0"/>
              <a:t>ini harus </a:t>
            </a:r>
            <a:r>
              <a:rPr lang="id-ID" dirty="0" smtClean="0"/>
              <a:t>terlebih </a:t>
            </a:r>
            <a:r>
              <a:rPr lang="id-ID" dirty="0"/>
              <a:t>dahulu dibahas dalam bagian </a:t>
            </a:r>
            <a:r>
              <a:rPr lang="id-ID" dirty="0" smtClean="0"/>
              <a:t>Pembahasan </a:t>
            </a:r>
            <a:r>
              <a:rPr lang="id-ID" dirty="0"/>
              <a:t>sehingga apa yang dikemukakan </a:t>
            </a:r>
            <a:r>
              <a:rPr lang="id-ID" dirty="0" smtClean="0"/>
              <a:t>dalam </a:t>
            </a:r>
            <a:r>
              <a:rPr lang="id-ID" dirty="0"/>
              <a:t>bagian Simpulan </a:t>
            </a:r>
            <a:r>
              <a:rPr lang="id-ID" dirty="0" smtClean="0"/>
              <a:t>tidak </a:t>
            </a:r>
            <a:r>
              <a:rPr lang="id-ID" dirty="0"/>
              <a:t>merupakan pernyataan yang muncul secara tiba-tiba. </a:t>
            </a:r>
          </a:p>
          <a:p>
            <a:r>
              <a:rPr lang="id-ID" dirty="0" smtClean="0"/>
              <a:t>Ringkas dan padat.</a:t>
            </a:r>
          </a:p>
          <a:p>
            <a:r>
              <a:rPr lang="id-ID" dirty="0" smtClean="0"/>
              <a:t>Tidak memberikan penafsiran lain.</a:t>
            </a:r>
          </a:p>
          <a:p>
            <a:r>
              <a:rPr lang="id-ID" dirty="0" smtClean="0"/>
              <a:t>Simpulan bisa berupa: </a:t>
            </a:r>
          </a:p>
          <a:p>
            <a:pPr lvl="1"/>
            <a:r>
              <a:rPr lang="id-ID" dirty="0" smtClean="0"/>
              <a:t>Pendapat baru</a:t>
            </a:r>
          </a:p>
          <a:p>
            <a:pPr lvl="1"/>
            <a:r>
              <a:rPr lang="id-ID" dirty="0" smtClean="0"/>
              <a:t>Pengukuhan pendapat lama,</a:t>
            </a:r>
          </a:p>
          <a:p>
            <a:pPr lvl="1"/>
            <a:r>
              <a:rPr lang="id-ID" dirty="0" smtClean="0"/>
              <a:t>Koreksi atas pendapat lama</a:t>
            </a:r>
          </a:p>
          <a:p>
            <a:pPr lvl="1"/>
            <a:r>
              <a:rPr lang="id-ID" dirty="0" smtClean="0"/>
              <a:t>Menumbangkan pendapat. </a:t>
            </a:r>
            <a:endParaRPr lang="id-ID" dirty="0"/>
          </a:p>
          <a:p>
            <a:r>
              <a:rPr lang="id-ID" dirty="0"/>
              <a:t>Saran tidak merupakan pernyataan yang muncul tiba-tiba akan tetapi </a:t>
            </a:r>
            <a:r>
              <a:rPr lang="id-ID" dirty="0" smtClean="0"/>
              <a:t>merupakan </a:t>
            </a:r>
            <a:r>
              <a:rPr lang="id-ID" dirty="0"/>
              <a:t>kelanjutan dari </a:t>
            </a:r>
            <a:r>
              <a:rPr lang="id-ID" dirty="0" smtClean="0"/>
              <a:t>simpulan.</a:t>
            </a:r>
          </a:p>
          <a:p>
            <a:r>
              <a:rPr lang="id-ID" dirty="0" smtClean="0"/>
              <a:t>Saran merupakan </a:t>
            </a:r>
            <a:r>
              <a:rPr lang="id-ID" dirty="0" smtClean="0"/>
              <a:t>anjuran </a:t>
            </a:r>
            <a:r>
              <a:rPr lang="id-ID" dirty="0"/>
              <a:t>yang </a:t>
            </a:r>
            <a:r>
              <a:rPr lang="id-ID" dirty="0" smtClean="0"/>
              <a:t>menyangkut </a:t>
            </a:r>
            <a:r>
              <a:rPr lang="id-ID" dirty="0"/>
              <a:t>aspek operasional, kebijakan, ataupun konseptual. </a:t>
            </a:r>
            <a:endParaRPr lang="id-ID" dirty="0" smtClean="0"/>
          </a:p>
          <a:p>
            <a:r>
              <a:rPr lang="id-ID" dirty="0" smtClean="0"/>
              <a:t>Saran </a:t>
            </a:r>
            <a:r>
              <a:rPr lang="id-ID" dirty="0"/>
              <a:t>hendaknya </a:t>
            </a:r>
            <a:r>
              <a:rPr lang="id-ID" dirty="0" smtClean="0"/>
              <a:t>bersifat </a:t>
            </a:r>
            <a:r>
              <a:rPr lang="id-ID" dirty="0"/>
              <a:t>konkret, realistis, bernilai keilmuan dan/atau praktis, serta terarah </a:t>
            </a:r>
            <a:r>
              <a:rPr lang="id-ID" dirty="0" smtClean="0"/>
              <a:t>(</a:t>
            </a:r>
            <a:r>
              <a:rPr lang="id-ID" dirty="0"/>
              <a:t>disebut saran tindak). </a:t>
            </a:r>
          </a:p>
        </p:txBody>
      </p:sp>
    </p:spTree>
    <p:extLst>
      <p:ext uri="{BB962C8B-B14F-4D97-AF65-F5344CB8AC3E}">
        <p14:creationId xmlns:p14="http://schemas.microsoft.com/office/powerpoint/2010/main" val="40155353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794322"/>
          </a:xfrm>
        </p:spPr>
        <p:txBody>
          <a:bodyPr>
            <a:normAutofit/>
          </a:bodyPr>
          <a:lstStyle/>
          <a:p>
            <a:r>
              <a:rPr lang="id-ID" sz="6600" dirty="0" smtClean="0"/>
              <a:t>Terima Kasih</a:t>
            </a:r>
            <a:endParaRPr lang="id-ID" sz="6600" dirty="0"/>
          </a:p>
        </p:txBody>
      </p:sp>
      <p:pic>
        <p:nvPicPr>
          <p:cNvPr id="1331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2636912"/>
            <a:ext cx="6408712" cy="3595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0112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sz="3600" dirty="0" smtClean="0"/>
              <a:t>Memilih Subyek </a:t>
            </a:r>
            <a:r>
              <a:rPr lang="id-ID" sz="3600" dirty="0" smtClean="0"/>
              <a:t/>
            </a:r>
            <a:br>
              <a:rPr lang="id-ID" sz="3600" dirty="0" smtClean="0"/>
            </a:br>
            <a:r>
              <a:rPr lang="id-ID" sz="3600" dirty="0" smtClean="0"/>
              <a:t>Skripsi</a:t>
            </a:r>
            <a:endParaRPr lang="id-ID" sz="3600" dirty="0"/>
          </a:p>
        </p:txBody>
      </p:sp>
      <p:sp>
        <p:nvSpPr>
          <p:cNvPr id="3" name="Content Placeholder 2"/>
          <p:cNvSpPr>
            <a:spLocks noGrp="1"/>
          </p:cNvSpPr>
          <p:nvPr>
            <p:ph idx="1"/>
          </p:nvPr>
        </p:nvSpPr>
        <p:spPr>
          <a:xfrm>
            <a:off x="457200" y="1600200"/>
            <a:ext cx="7067128" cy="4709160"/>
          </a:xfrm>
        </p:spPr>
        <p:txBody>
          <a:bodyPr>
            <a:noAutofit/>
          </a:bodyPr>
          <a:lstStyle/>
          <a:p>
            <a:r>
              <a:rPr lang="id-ID" sz="2000" dirty="0" smtClean="0"/>
              <a:t>Pilih subjek dengan seksama.</a:t>
            </a:r>
          </a:p>
          <a:p>
            <a:r>
              <a:rPr lang="id-ID" sz="2000" dirty="0" smtClean="0"/>
              <a:t>Ingatlah waktu yang  anda miliki untuk menulis skripsi</a:t>
            </a:r>
          </a:p>
          <a:p>
            <a:r>
              <a:rPr lang="id-ID" sz="2000" dirty="0" smtClean="0"/>
              <a:t>Batasi panjang tulisan </a:t>
            </a:r>
            <a:r>
              <a:rPr lang="id-ID" sz="2000" dirty="0" smtClean="0"/>
              <a:t>skripsi</a:t>
            </a:r>
          </a:p>
          <a:p>
            <a:r>
              <a:rPr lang="id-ID" sz="2000" dirty="0" smtClean="0"/>
              <a:t>Anda  diminta untuk membatasi </a:t>
            </a:r>
            <a:r>
              <a:rPr lang="id-ID" sz="2000" dirty="0" smtClean="0"/>
              <a:t>sumber, materi skripsi dan pembaca.</a:t>
            </a:r>
            <a:endParaRPr lang="id-ID" sz="2000" dirty="0" smtClean="0"/>
          </a:p>
          <a:p>
            <a:r>
              <a:rPr lang="id-ID" sz="2000" dirty="0" smtClean="0"/>
              <a:t>Cek di perpustakaan, </a:t>
            </a:r>
            <a:r>
              <a:rPr lang="id-ID" sz="2000" dirty="0" smtClean="0"/>
              <a:t>internet,dll </a:t>
            </a:r>
            <a:r>
              <a:rPr lang="id-ID" sz="2000" dirty="0" smtClean="0"/>
              <a:t>untuk memastikan jumlah informasi yang </a:t>
            </a:r>
            <a:r>
              <a:rPr lang="id-ID" sz="2000" dirty="0" smtClean="0"/>
              <a:t>memadai.</a:t>
            </a:r>
            <a:endParaRPr lang="id-ID" sz="2000" dirty="0" smtClean="0"/>
          </a:p>
          <a:p>
            <a:r>
              <a:rPr lang="id-ID" sz="2000" dirty="0" smtClean="0"/>
              <a:t>Menulis skripsi akan lebih mudah bila anda memilih subyek yang menarik </a:t>
            </a:r>
            <a:r>
              <a:rPr lang="id-ID" sz="2000" dirty="0" smtClean="0"/>
              <a:t>bagi peneliti, sudah dipahami peneliti, bisa </a:t>
            </a:r>
            <a:r>
              <a:rPr lang="id-ID" sz="2000" dirty="0" smtClean="0"/>
              <a:t>membentuk opini atau sudut pandang terhadap subyek tersebut. </a:t>
            </a:r>
            <a:endParaRPr lang="id-ID" sz="2000" dirty="0" smtClean="0"/>
          </a:p>
          <a:p>
            <a:r>
              <a:rPr lang="id-ID" sz="2000" dirty="0" smtClean="0"/>
              <a:t>Hindari </a:t>
            </a:r>
            <a:r>
              <a:rPr lang="id-ID" sz="2000" dirty="0" smtClean="0"/>
              <a:t>subyek yang </a:t>
            </a:r>
            <a:r>
              <a:rPr lang="id-ID" sz="2000" dirty="0" smtClean="0"/>
              <a:t>kontroversial </a:t>
            </a:r>
            <a:r>
              <a:rPr lang="id-ID" sz="2000" dirty="0" smtClean="0"/>
              <a:t>dan sensasional </a:t>
            </a:r>
            <a:r>
              <a:rPr lang="id-ID" sz="2000" dirty="0" smtClean="0"/>
              <a:t>dan tidak relevan dengan akademisi</a:t>
            </a:r>
            <a:r>
              <a:rPr lang="id-ID" sz="2000" dirty="0" smtClean="0"/>
              <a:t>, terlalu teknikal </a:t>
            </a:r>
            <a:r>
              <a:rPr lang="id-ID" sz="2000" dirty="0" smtClean="0"/>
              <a:t>dan hanya </a:t>
            </a:r>
            <a:r>
              <a:rPr lang="id-ID" sz="2000" dirty="0" smtClean="0"/>
              <a:t>menyatakan kembali materi riset. </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3" y="188640"/>
            <a:ext cx="1152525" cy="1412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237703"/>
            <a:ext cx="2306379"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3170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059016" cy="1143000"/>
          </a:xfrm>
        </p:spPr>
        <p:txBody>
          <a:bodyPr>
            <a:normAutofit/>
          </a:bodyPr>
          <a:lstStyle/>
          <a:p>
            <a:r>
              <a:rPr lang="id-ID" sz="3200" dirty="0" smtClean="0"/>
              <a:t>Mempersempit Topik </a:t>
            </a:r>
            <a:r>
              <a:rPr lang="id-ID" sz="3200" dirty="0" smtClean="0"/>
              <a:t>Penelitian</a:t>
            </a:r>
            <a:endParaRPr lang="id-ID" sz="3200" dirty="0"/>
          </a:p>
        </p:txBody>
      </p:sp>
      <p:sp>
        <p:nvSpPr>
          <p:cNvPr id="3" name="Content Placeholder 2"/>
          <p:cNvSpPr>
            <a:spLocks noGrp="1"/>
          </p:cNvSpPr>
          <p:nvPr>
            <p:ph idx="1"/>
          </p:nvPr>
        </p:nvSpPr>
        <p:spPr>
          <a:xfrm>
            <a:off x="179512" y="1600200"/>
            <a:ext cx="8507288" cy="4709160"/>
          </a:xfrm>
        </p:spPr>
        <p:txBody>
          <a:bodyPr>
            <a:normAutofit fontScale="77500" lnSpcReduction="20000"/>
          </a:bodyPr>
          <a:lstStyle/>
          <a:p>
            <a:r>
              <a:rPr lang="id-ID" sz="2600" dirty="0" smtClean="0"/>
              <a:t>Topik </a:t>
            </a:r>
            <a:r>
              <a:rPr lang="id-ID" sz="2600" dirty="0" smtClean="0"/>
              <a:t>penelitian</a:t>
            </a:r>
            <a:r>
              <a:rPr lang="id-ID" sz="2600" dirty="0" smtClean="0"/>
              <a:t> </a:t>
            </a:r>
            <a:r>
              <a:rPr lang="id-ID" sz="2600" dirty="0" smtClean="0"/>
              <a:t>adalah apa yang ingin anda sajikan tentang subyek. </a:t>
            </a:r>
            <a:endParaRPr lang="id-ID" sz="2600" dirty="0"/>
          </a:p>
          <a:p>
            <a:r>
              <a:rPr lang="id-ID" sz="2600" dirty="0" smtClean="0"/>
              <a:t>Untuk mempersempit topik, anda harus membaca artikel yang melatarbelakangi subyek yang anda pilih. Cari referensi awal: artikel, ensiklopedi, buku, dll. </a:t>
            </a:r>
          </a:p>
          <a:p>
            <a:r>
              <a:rPr lang="id-ID" sz="2600" dirty="0" smtClean="0"/>
              <a:t>Fokus pada ide utama, kemudian cobalah menjawab pertanyaan berikut:</a:t>
            </a:r>
          </a:p>
          <a:p>
            <a:pPr marL="662940" lvl="1" indent="-342900"/>
            <a:r>
              <a:rPr lang="id-ID" sz="2600" dirty="0" smtClean="0"/>
              <a:t>Apakah isu utama skripsi anda</a:t>
            </a:r>
          </a:p>
          <a:p>
            <a:pPr marL="662940" lvl="1" indent="-342900"/>
            <a:r>
              <a:rPr lang="id-ID" sz="2600" dirty="0" smtClean="0"/>
              <a:t>Apakah opini anda terkait dengan topik tersebut</a:t>
            </a:r>
          </a:p>
          <a:p>
            <a:pPr marL="662940" lvl="1" indent="-342900"/>
            <a:r>
              <a:rPr lang="id-ID" sz="2600" dirty="0" smtClean="0"/>
              <a:t>Mengapa subyek skripsi anda adalah hal yang penting (kontroversial, menarik</a:t>
            </a:r>
            <a:r>
              <a:rPr lang="id-ID" sz="2600" dirty="0" smtClean="0"/>
              <a:t>)?</a:t>
            </a:r>
            <a:endParaRPr lang="id-ID" sz="2600" dirty="0" smtClean="0"/>
          </a:p>
          <a:p>
            <a:pPr marL="662940" lvl="1" indent="-342900"/>
            <a:r>
              <a:rPr lang="id-ID" sz="2600" dirty="0" smtClean="0"/>
              <a:t>Bagaimana masalah atau issue penelitian bisa dikembangkan? Kapan ? Di mana? </a:t>
            </a:r>
          </a:p>
          <a:p>
            <a:pPr marL="320040" lvl="1" indent="0">
              <a:buNone/>
            </a:pPr>
            <a:r>
              <a:rPr lang="id-ID" sz="2600" dirty="0" smtClean="0"/>
              <a:t/>
            </a:r>
            <a:br>
              <a:rPr lang="id-ID" sz="2600" dirty="0" smtClean="0"/>
            </a:br>
            <a:r>
              <a:rPr lang="id-ID" sz="2600" dirty="0" smtClean="0"/>
              <a:t>Jawaban jawaban atas pertanyaan tersebut akan membantu untuk mempersempit </a:t>
            </a:r>
            <a:r>
              <a:rPr lang="id-ID" sz="2600" dirty="0" smtClean="0"/>
              <a:t>topik penelitian.</a:t>
            </a:r>
            <a:endParaRPr lang="id-ID" sz="2600" dirty="0" smtClean="0"/>
          </a:p>
          <a:p>
            <a:pPr marL="0" indent="0">
              <a:buNone/>
            </a:pPr>
            <a:endParaRPr lang="id-ID" dirty="0" smtClean="0"/>
          </a:p>
          <a:p>
            <a:endParaRPr lang="id-ID" dirty="0"/>
          </a:p>
          <a:p>
            <a:endParaRPr lang="id-ID"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16633"/>
            <a:ext cx="1152525"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88640"/>
            <a:ext cx="2466975" cy="129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30259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id-ID" dirty="0" smtClean="0"/>
              <a:t>lanjutan</a:t>
            </a:r>
            <a:endParaRPr lang="id-ID" dirty="0"/>
          </a:p>
        </p:txBody>
      </p:sp>
      <p:sp>
        <p:nvSpPr>
          <p:cNvPr id="3" name="Content Placeholder 2"/>
          <p:cNvSpPr>
            <a:spLocks noGrp="1"/>
          </p:cNvSpPr>
          <p:nvPr>
            <p:ph idx="1"/>
          </p:nvPr>
        </p:nvSpPr>
        <p:spPr/>
        <p:txBody>
          <a:bodyPr>
            <a:normAutofit fontScale="70000" lnSpcReduction="20000"/>
          </a:bodyPr>
          <a:lstStyle/>
          <a:p>
            <a:pPr marL="0" indent="0">
              <a:buNone/>
            </a:pPr>
            <a:r>
              <a:rPr lang="id-ID" dirty="0" smtClean="0"/>
              <a:t>Contoh:</a:t>
            </a:r>
          </a:p>
          <a:p>
            <a:pPr marL="0" indent="0">
              <a:buNone/>
            </a:pPr>
            <a:r>
              <a:rPr lang="id-ID" dirty="0" smtClean="0"/>
              <a:t>Topik :  Olah raga itu menyenangkan  </a:t>
            </a:r>
            <a:r>
              <a:rPr lang="id-ID" dirty="0" smtClean="0">
                <a:sym typeface="Wingdings" pitchFamily="2" charset="2"/>
              </a:rPr>
              <a:t> </a:t>
            </a:r>
            <a:r>
              <a:rPr lang="id-ID" dirty="0" smtClean="0"/>
              <a:t>Terlalu luas</a:t>
            </a:r>
          </a:p>
          <a:p>
            <a:pPr marL="0" indent="0">
              <a:buNone/>
            </a:pPr>
            <a:r>
              <a:rPr lang="id-ID" dirty="0" smtClean="0"/>
              <a:t>Berenang itu menyenangkan. </a:t>
            </a:r>
            <a:r>
              <a:rPr lang="id-ID" dirty="0" smtClean="0">
                <a:sym typeface="Wingdings" pitchFamily="2" charset="2"/>
              </a:rPr>
              <a:t> </a:t>
            </a:r>
            <a:r>
              <a:rPr lang="id-ID" dirty="0" smtClean="0"/>
              <a:t>Lebih  baik tetapi tetap terlalu luas</a:t>
            </a:r>
          </a:p>
          <a:p>
            <a:pPr marL="0" indent="0">
              <a:buNone/>
            </a:pPr>
            <a:r>
              <a:rPr lang="id-ID" dirty="0"/>
              <a:t>P</a:t>
            </a:r>
            <a:r>
              <a:rPr lang="id-ID" dirty="0" smtClean="0"/>
              <a:t>ersempit topik dengan pertanyaan:  </a:t>
            </a:r>
          </a:p>
          <a:p>
            <a:pPr marL="777240" lvl="1" indent="-457200">
              <a:buFont typeface="Arial" pitchFamily="34" charset="0"/>
              <a:buChar char="•"/>
            </a:pPr>
            <a:r>
              <a:rPr lang="id-ID" sz="2900" dirty="0"/>
              <a:t>O</a:t>
            </a:r>
            <a:r>
              <a:rPr lang="id-ID" sz="2900" dirty="0" smtClean="0"/>
              <a:t>lah raga apa yang menyenangkan..?</a:t>
            </a:r>
          </a:p>
          <a:p>
            <a:pPr marL="777240" lvl="1" indent="-457200">
              <a:buFont typeface="Arial" pitchFamily="34" charset="0"/>
              <a:buChar char="•"/>
            </a:pPr>
            <a:r>
              <a:rPr lang="id-ID" sz="2900" dirty="0" smtClean="0"/>
              <a:t>Mengapa berenang menyenangkan</a:t>
            </a:r>
            <a:r>
              <a:rPr lang="id-ID" dirty="0" smtClean="0"/>
              <a:t>?</a:t>
            </a:r>
          </a:p>
          <a:p>
            <a:pPr marL="777240" lvl="1" indent="-457200">
              <a:buFont typeface="Arial" pitchFamily="34" charset="0"/>
              <a:buChar char="•"/>
            </a:pPr>
            <a:endParaRPr lang="id-ID" dirty="0" smtClean="0"/>
          </a:p>
          <a:p>
            <a:pPr marL="0" indent="0">
              <a:buNone/>
            </a:pPr>
            <a:r>
              <a:rPr lang="id-ID" dirty="0" smtClean="0"/>
              <a:t>Mempersempit topik akan lebih rumit untuk penelitian terlalu luas.</a:t>
            </a:r>
          </a:p>
          <a:p>
            <a:pPr marL="0" indent="0">
              <a:buNone/>
            </a:pPr>
            <a:endParaRPr lang="id-ID" dirty="0" smtClean="0"/>
          </a:p>
          <a:p>
            <a:pPr marL="0" indent="0">
              <a:buNone/>
            </a:pPr>
            <a:r>
              <a:rPr lang="id-ID" dirty="0" smtClean="0"/>
              <a:t>Cek ensiklopedia, artikel dan sumber lain yang umum untuk memperoleh informasi yang luas  tentang subyek penelitian anda.  </a:t>
            </a:r>
          </a:p>
          <a:p>
            <a:pPr marL="0" indent="0">
              <a:buNone/>
            </a:pPr>
            <a:r>
              <a:rPr lang="id-ID" dirty="0" smtClean="0"/>
              <a:t>Cek di perpustakaan sumber sumber informasi yang relevan untuk penelitian anda. </a:t>
            </a:r>
          </a:p>
          <a:p>
            <a:pPr marL="0" indent="0">
              <a:buNone/>
            </a:pPr>
            <a:r>
              <a:rPr lang="id-ID" dirty="0" smtClean="0"/>
              <a:t>Jika anda memperoleh informasi ini, baca sumber- sumber yang ada untuk mendapatkan informasi umum tentang subyek penelitian.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0312" y="283844"/>
            <a:ext cx="1152525" cy="163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59422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625898"/>
          </a:xfrm>
        </p:spPr>
        <p:txBody>
          <a:bodyPr>
            <a:normAutofit/>
          </a:bodyPr>
          <a:lstStyle/>
          <a:p>
            <a:r>
              <a:rPr lang="id-ID" sz="3200" dirty="0" smtClean="0"/>
              <a:t>Menyatakan Tujuan </a:t>
            </a:r>
            <a:r>
              <a:rPr lang="id-ID" sz="3200" dirty="0" smtClean="0"/>
              <a:t/>
            </a:r>
            <a:br>
              <a:rPr lang="id-ID" sz="3200" dirty="0" smtClean="0"/>
            </a:br>
            <a:r>
              <a:rPr lang="id-ID" sz="3200" dirty="0" smtClean="0"/>
              <a:t>(</a:t>
            </a:r>
            <a:r>
              <a:rPr lang="id-ID" sz="3200" dirty="0" smtClean="0"/>
              <a:t>tentatif) Skripsi</a:t>
            </a:r>
            <a:endParaRPr lang="id-ID" sz="3200" dirty="0"/>
          </a:p>
        </p:txBody>
      </p:sp>
      <p:sp>
        <p:nvSpPr>
          <p:cNvPr id="3" name="Content Placeholder 2"/>
          <p:cNvSpPr>
            <a:spLocks noGrp="1"/>
          </p:cNvSpPr>
          <p:nvPr>
            <p:ph idx="1"/>
          </p:nvPr>
        </p:nvSpPr>
        <p:spPr>
          <a:xfrm>
            <a:off x="457200" y="2060848"/>
            <a:ext cx="8291264" cy="4248512"/>
          </a:xfrm>
        </p:spPr>
        <p:txBody>
          <a:bodyPr>
            <a:normAutofit fontScale="92500" lnSpcReduction="20000"/>
          </a:bodyPr>
          <a:lstStyle/>
          <a:p>
            <a:r>
              <a:rPr lang="id-ID" dirty="0" smtClean="0"/>
              <a:t>Sebelum anda memulai melakukan penelitian untuk skripsi, anda perlu untuk menyusun sebuah pernyataan yang menggambarkan sudut pandang yang akan anda sampaikan dan dukung dalam penelitian.</a:t>
            </a:r>
            <a:endParaRPr lang="id-ID" dirty="0"/>
          </a:p>
          <a:p>
            <a:r>
              <a:rPr lang="id-ID" dirty="0" smtClean="0"/>
              <a:t>Karena tujuan akhir penelitian adalah untuk membuktikan validitas skripsi, pernyataan penelitian/ hipotesis sebaiknya mampu mengendalikan ide </a:t>
            </a:r>
            <a:r>
              <a:rPr lang="id-ID" dirty="0" smtClean="0"/>
              <a:t>penelitian.</a:t>
            </a:r>
          </a:p>
          <a:p>
            <a:r>
              <a:rPr lang="id-ID" dirty="0" smtClean="0"/>
              <a:t>Pengendalian ide penelitian akan membatasi pemilihan sumber  materi yang relevan dan penulisan.</a:t>
            </a:r>
            <a:endParaRPr lang="id-ID"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60648"/>
            <a:ext cx="1152525" cy="163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249" y="188640"/>
            <a:ext cx="2339752" cy="1711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0112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endParaRPr lang="id-ID" dirty="0"/>
          </a:p>
        </p:txBody>
      </p:sp>
      <p:sp>
        <p:nvSpPr>
          <p:cNvPr id="3" name="Content Placeholder 2"/>
          <p:cNvSpPr>
            <a:spLocks noGrp="1"/>
          </p:cNvSpPr>
          <p:nvPr>
            <p:ph idx="1"/>
          </p:nvPr>
        </p:nvSpPr>
        <p:spPr>
          <a:xfrm>
            <a:off x="457200" y="1268760"/>
            <a:ext cx="8229600" cy="5328592"/>
          </a:xfrm>
        </p:spPr>
        <p:txBody>
          <a:bodyPr>
            <a:normAutofit fontScale="77500" lnSpcReduction="20000"/>
          </a:bodyPr>
          <a:lstStyle/>
          <a:p>
            <a:pPr marL="0" indent="0">
              <a:buNone/>
            </a:pPr>
            <a:r>
              <a:rPr lang="id-ID" dirty="0" smtClean="0"/>
              <a:t>Contoh</a:t>
            </a:r>
            <a:endParaRPr lang="id-ID" dirty="0"/>
          </a:p>
          <a:p>
            <a:pPr marL="0" indent="0">
              <a:buNone/>
            </a:pPr>
            <a:r>
              <a:rPr lang="id-ID" dirty="0" smtClean="0"/>
              <a:t>Pernyataan/ hipotesis penelitian: Kebudayaan Yunani Kuno Terefleksi dalam kehidupan Yunani terkini. </a:t>
            </a:r>
          </a:p>
          <a:p>
            <a:pPr marL="0" indent="0">
              <a:buNone/>
            </a:pPr>
            <a:r>
              <a:rPr lang="id-ID" dirty="0" smtClean="0"/>
              <a:t>Ide pengendali ada pada fasa: tereflesikan dalam</a:t>
            </a:r>
          </a:p>
          <a:p>
            <a:pPr marL="0" indent="0">
              <a:buNone/>
            </a:pPr>
            <a:r>
              <a:rPr lang="id-ID" dirty="0" smtClean="0"/>
              <a:t>Peneliti akan mencari sumber yang menggambarkan budaya Yunani Kuno dan karakteristik dari kebudayaan Yunani modern dan memperbandingkan kesamaan antara keduanya. </a:t>
            </a:r>
          </a:p>
          <a:p>
            <a:pPr marL="0" indent="0">
              <a:buNone/>
            </a:pPr>
            <a:endParaRPr lang="id-ID" dirty="0" smtClean="0"/>
          </a:p>
          <a:p>
            <a:pPr marL="0" indent="0">
              <a:buNone/>
            </a:pPr>
            <a:r>
              <a:rPr lang="id-ID" dirty="0" smtClean="0"/>
              <a:t>Pernyataan penelitian tidak boleh fakta yang tidak </a:t>
            </a:r>
            <a:r>
              <a:rPr lang="id-ID" dirty="0" smtClean="0"/>
              <a:t>terbantahkan (indisputable fact) </a:t>
            </a:r>
            <a:r>
              <a:rPr lang="id-ID" dirty="0" smtClean="0"/>
              <a:t>atau opini yang tidak bisa </a:t>
            </a:r>
            <a:r>
              <a:rPr lang="id-ID" dirty="0" smtClean="0"/>
              <a:t>dibuktikan (insupportable opinion). </a:t>
            </a:r>
            <a:endParaRPr lang="id-ID" dirty="0"/>
          </a:p>
          <a:p>
            <a:pPr marL="0" indent="0">
              <a:buNone/>
            </a:pPr>
            <a:r>
              <a:rPr lang="id-ID" dirty="0" smtClean="0"/>
              <a:t>Misalnya: </a:t>
            </a:r>
          </a:p>
          <a:p>
            <a:r>
              <a:rPr lang="id-ID" dirty="0" smtClean="0"/>
              <a:t>USA merupakan negara pertama yang mendarat di bulan</a:t>
            </a:r>
            <a:r>
              <a:rPr lang="id-ID" dirty="0"/>
              <a:t> </a:t>
            </a:r>
            <a:r>
              <a:rPr lang="id-ID" dirty="0" smtClean="0"/>
              <a:t>[indisputable </a:t>
            </a:r>
            <a:r>
              <a:rPr lang="id-ID" dirty="0"/>
              <a:t>fact]</a:t>
            </a:r>
          </a:p>
          <a:p>
            <a:r>
              <a:rPr lang="id-ID" dirty="0" smtClean="0"/>
              <a:t>JD </a:t>
            </a:r>
            <a:r>
              <a:rPr lang="id-ID" dirty="0"/>
              <a:t>Salinger dalam Rye adalah novel yang paling menarik yang pernah </a:t>
            </a:r>
            <a:r>
              <a:rPr lang="id-ID" dirty="0" smtClean="0"/>
              <a:t>ditulis.[insupportable </a:t>
            </a:r>
            <a:r>
              <a:rPr lang="id-ID" dirty="0"/>
              <a:t>opinion</a:t>
            </a:r>
            <a:r>
              <a:rPr lang="id-ID" dirty="0" smtClean="0"/>
              <a:t>]</a:t>
            </a:r>
            <a:endParaRPr lang="id-ID"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5316"/>
            <a:ext cx="3272780" cy="1623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5163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779096" cy="1143000"/>
          </a:xfrm>
        </p:spPr>
        <p:txBody>
          <a:bodyPr>
            <a:normAutofit fontScale="90000"/>
          </a:bodyPr>
          <a:lstStyle/>
          <a:p>
            <a:r>
              <a:rPr lang="id-ID" dirty="0" smtClean="0"/>
              <a:t>Membuat Referensi Awal</a:t>
            </a:r>
            <a:endParaRPr lang="id-ID" dirty="0"/>
          </a:p>
        </p:txBody>
      </p:sp>
      <p:sp>
        <p:nvSpPr>
          <p:cNvPr id="3" name="Content Placeholder 2"/>
          <p:cNvSpPr>
            <a:spLocks noGrp="1"/>
          </p:cNvSpPr>
          <p:nvPr>
            <p:ph idx="1"/>
          </p:nvPr>
        </p:nvSpPr>
        <p:spPr>
          <a:xfrm>
            <a:off x="485950" y="2204864"/>
            <a:ext cx="7579196" cy="3989040"/>
          </a:xfrm>
        </p:spPr>
        <p:txBody>
          <a:bodyPr>
            <a:normAutofit fontScale="70000" lnSpcReduction="20000"/>
          </a:bodyPr>
          <a:lstStyle/>
          <a:p>
            <a:pPr marL="0" indent="0">
              <a:buNone/>
            </a:pPr>
            <a:r>
              <a:rPr lang="id-ID" dirty="0" smtClean="0"/>
              <a:t>Referensi awal adalah daftar sumber informasi yang potensial. </a:t>
            </a:r>
          </a:p>
          <a:p>
            <a:r>
              <a:rPr lang="id-ID" dirty="0" smtClean="0"/>
              <a:t>Sumber informasi ini akan membantu untuk </a:t>
            </a:r>
            <a:r>
              <a:rPr lang="id-ID" dirty="0" smtClean="0"/>
              <a:t>mengalokasikan  </a:t>
            </a:r>
            <a:r>
              <a:rPr lang="id-ID" dirty="0" smtClean="0"/>
              <a:t>artikel dan buku yang relevan untuk topik skripsi. </a:t>
            </a:r>
          </a:p>
          <a:p>
            <a:r>
              <a:rPr lang="id-ID" dirty="0" smtClean="0"/>
              <a:t>Evaluasi sumber potensial yang diperlukan. Sumber potensial ini harus terkait dengan topik skripsi.</a:t>
            </a:r>
          </a:p>
          <a:p>
            <a:r>
              <a:rPr lang="id-ID" dirty="0" smtClean="0"/>
              <a:t>Update sumber tersebut.</a:t>
            </a:r>
          </a:p>
          <a:p>
            <a:r>
              <a:rPr lang="id-ID" dirty="0" smtClean="0"/>
              <a:t>Cek ketersediaan </a:t>
            </a:r>
            <a:r>
              <a:rPr lang="id-ID" dirty="0" smtClean="0"/>
              <a:t>sumber materi</a:t>
            </a:r>
            <a:endParaRPr lang="id-ID" dirty="0" smtClean="0"/>
          </a:p>
          <a:p>
            <a:r>
              <a:rPr lang="id-ID" dirty="0" smtClean="0"/>
              <a:t>Perhatikan penulis, peneliti yang memiliki karya terkenal sesuai topik penelitian. Baca penelitian tersebut untuk menentukan sudut pandang anda. Apakah artikel tersebut terlalu teknikal atau sederhana. </a:t>
            </a:r>
            <a:endParaRPr lang="id-ID" dirty="0"/>
          </a:p>
          <a:p>
            <a:r>
              <a:rPr lang="id-ID" dirty="0" smtClean="0"/>
              <a:t>Kumpulkan material skripsi. </a:t>
            </a:r>
            <a:r>
              <a:rPr lang="id-ID" dirty="0" smtClean="0"/>
              <a:t>Lalu evaluasi</a:t>
            </a:r>
            <a:r>
              <a:rPr lang="id-ID" dirty="0" smtClean="0"/>
              <a:t>. Gunakan bab/ bahasan/ materi yang relevan dengan topik penelitian. </a:t>
            </a:r>
            <a:endParaRPr lang="id-ID"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4624"/>
            <a:ext cx="1152525" cy="163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84310"/>
            <a:ext cx="1921885" cy="1904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1535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id-ID" sz="2800" dirty="0" smtClean="0"/>
              <a:t>Menyiapkan </a:t>
            </a:r>
            <a:r>
              <a:rPr lang="id-ID" sz="2800" i="1" dirty="0" smtClean="0"/>
              <a:t>Working Outline </a:t>
            </a:r>
            <a:r>
              <a:rPr lang="id-ID" sz="2800" dirty="0" smtClean="0"/>
              <a:t>Penelitian</a:t>
            </a:r>
            <a:endParaRPr lang="id-ID" sz="2800" dirty="0"/>
          </a:p>
        </p:txBody>
      </p:sp>
      <p:sp>
        <p:nvSpPr>
          <p:cNvPr id="3" name="Content Placeholder 2"/>
          <p:cNvSpPr>
            <a:spLocks noGrp="1"/>
          </p:cNvSpPr>
          <p:nvPr>
            <p:ph idx="1"/>
          </p:nvPr>
        </p:nvSpPr>
        <p:spPr>
          <a:xfrm>
            <a:off x="54617" y="1340768"/>
            <a:ext cx="5554960" cy="4968592"/>
          </a:xfrm>
        </p:spPr>
        <p:txBody>
          <a:bodyPr>
            <a:normAutofit fontScale="55000" lnSpcReduction="20000"/>
          </a:bodyPr>
          <a:lstStyle/>
          <a:p>
            <a:r>
              <a:rPr lang="id-ID" dirty="0" smtClean="0"/>
              <a:t>Rencana kegiatan penelitian adalah hal yang penting karena akan memberikan urutan penulisan penelitian. </a:t>
            </a:r>
          </a:p>
          <a:p>
            <a:r>
              <a:rPr lang="id-ID" dirty="0" smtClean="0"/>
              <a:t>Jika penelitian dilakukan maka kita perlu untuk mengkaji rencana apabila kekurangan informasi mengenai topik atau informasi yang saling bertentangan. </a:t>
            </a:r>
          </a:p>
          <a:p>
            <a:r>
              <a:rPr lang="id-ID" dirty="0" smtClean="0"/>
              <a:t>Rencana kegiatan ini juga akan memberikan titik awal yang bagus dan penting sebelum kita mulai menulis.</a:t>
            </a:r>
          </a:p>
          <a:p>
            <a:r>
              <a:rPr lang="id-ID" dirty="0" smtClean="0"/>
              <a:t>Diawali dengan membuat daftar topik dibaca, kemudian bagi dalam ide besar itu dalam topik utama dan subtopik. </a:t>
            </a:r>
            <a:endParaRPr lang="id-ID" dirty="0" smtClean="0"/>
          </a:p>
          <a:p>
            <a:pPr marL="137160" indent="0">
              <a:buNone/>
            </a:pPr>
            <a:r>
              <a:rPr lang="id-ID" dirty="0" smtClean="0"/>
              <a:t>Contoh:</a:t>
            </a:r>
            <a:endParaRPr lang="id-ID" dirty="0"/>
          </a:p>
          <a:p>
            <a:pPr marL="137160" indent="0">
              <a:buNone/>
            </a:pPr>
            <a:r>
              <a:rPr lang="id-ID" dirty="0" smtClean="0"/>
              <a:t>Pernyataan/ hipotesis penelitian: Kebudayaan Yunani Kuno direfleksikan dalam kebudayaan Yunani di masa kini. </a:t>
            </a:r>
          </a:p>
          <a:p>
            <a:pPr marL="137160" indent="0">
              <a:buNone/>
            </a:pPr>
            <a:r>
              <a:rPr lang="id-ID" dirty="0" smtClean="0"/>
              <a:t>Working </a:t>
            </a:r>
            <a:r>
              <a:rPr lang="id-ID" dirty="0"/>
              <a:t>outline: </a:t>
            </a:r>
          </a:p>
          <a:p>
            <a:pPr lvl="1"/>
            <a:r>
              <a:rPr lang="id-ID" dirty="0" smtClean="0"/>
              <a:t>Yunani Kuno </a:t>
            </a:r>
          </a:p>
          <a:p>
            <a:pPr lvl="1"/>
            <a:r>
              <a:rPr lang="id-ID" dirty="0" smtClean="0"/>
              <a:t>Yunani Modern </a:t>
            </a:r>
          </a:p>
          <a:p>
            <a:pPr lvl="2"/>
            <a:r>
              <a:rPr lang="id-ID" dirty="0" smtClean="0"/>
              <a:t>Agama </a:t>
            </a:r>
            <a:endParaRPr lang="id-ID" dirty="0" smtClean="0"/>
          </a:p>
          <a:p>
            <a:pPr lvl="2"/>
            <a:r>
              <a:rPr lang="id-ID" dirty="0" smtClean="0"/>
              <a:t>Keyakinan</a:t>
            </a:r>
            <a:endParaRPr lang="id-ID" dirty="0"/>
          </a:p>
          <a:p>
            <a:pPr lvl="2"/>
            <a:r>
              <a:rPr lang="id-ID" dirty="0" smtClean="0"/>
              <a:t>Keluarga</a:t>
            </a:r>
            <a:endParaRPr lang="id-ID" dirty="0"/>
          </a:p>
          <a:p>
            <a:pPr lvl="2"/>
            <a:r>
              <a:rPr lang="id-ID" dirty="0" smtClean="0"/>
              <a:t>Struktur keluarga </a:t>
            </a:r>
          </a:p>
          <a:p>
            <a:pPr lvl="2"/>
            <a:r>
              <a:rPr lang="id-ID" dirty="0" smtClean="0"/>
              <a:t>Benda Seni</a:t>
            </a:r>
            <a:endParaRPr lang="id-ID"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84" y="11088"/>
            <a:ext cx="1152525" cy="163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6136" y="1340768"/>
            <a:ext cx="3096344"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197539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1578</TotalTime>
  <Words>2050</Words>
  <Application>Microsoft Office PowerPoint</Application>
  <PresentationFormat>On-screen Show (4:3)</PresentationFormat>
  <Paragraphs>174</Paragraphs>
  <Slides>25</Slides>
  <Notes>2</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Apex</vt:lpstr>
      <vt:lpstr>Workshop  Percepatan Studi  Prodi Akuntansi</vt:lpstr>
      <vt:lpstr>10 Langkah Menulis Penelitian</vt:lpstr>
      <vt:lpstr>Memilih Subyek  Skripsi</vt:lpstr>
      <vt:lpstr>Mempersempit Topik Penelitian</vt:lpstr>
      <vt:lpstr>lanjutan</vt:lpstr>
      <vt:lpstr>Menyatakan Tujuan  (tentatif) Skripsi</vt:lpstr>
      <vt:lpstr>PowerPoint Presentation</vt:lpstr>
      <vt:lpstr>Membuat Referensi Awal</vt:lpstr>
      <vt:lpstr>Menyiapkan Working Outline Penelitian</vt:lpstr>
      <vt:lpstr>Mulai Membuat Catatan</vt:lpstr>
      <vt:lpstr>Membuat Garis Besar Penelitian</vt:lpstr>
      <vt:lpstr>Menulis Keseluruhan Draft</vt:lpstr>
      <vt:lpstr>Edit Skripsi</vt:lpstr>
      <vt:lpstr>Menulis Draft Akhir</vt:lpstr>
      <vt:lpstr>Tugas Akhir Skripsi</vt:lpstr>
      <vt:lpstr>1. Pendahuluan</vt:lpstr>
      <vt:lpstr>Latar belakang</vt:lpstr>
      <vt:lpstr>PowerPoint Presentation</vt:lpstr>
      <vt:lpstr>Kajian Pustaka dan Perumusan Hipotesis</vt:lpstr>
      <vt:lpstr>PowerPoint Presentation</vt:lpstr>
      <vt:lpstr>Metodologi Penelitian </vt:lpstr>
      <vt:lpstr>PowerPoint Presentation</vt:lpstr>
      <vt:lpstr>HASIL PENELITIAN DAN PEMBAHASAN </vt:lpstr>
      <vt:lpstr>SIMPULAN DAN SARAN  </vt:lpstr>
      <vt:lpstr>Terima Kasih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Workshop Percepatan Studi Prodi Akuntansi</dc:title>
  <dc:creator>Windows_8.1</dc:creator>
  <cp:lastModifiedBy>Windows_8.1</cp:lastModifiedBy>
  <cp:revision>141</cp:revision>
  <dcterms:created xsi:type="dcterms:W3CDTF">2015-03-24T03:04:59Z</dcterms:created>
  <dcterms:modified xsi:type="dcterms:W3CDTF">2015-03-27T04:38:33Z</dcterms:modified>
</cp:coreProperties>
</file>